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7" r:id="rId3"/>
    <p:sldId id="278" r:id="rId4"/>
    <p:sldId id="258" r:id="rId5"/>
    <p:sldId id="259" r:id="rId6"/>
    <p:sldId id="260" r:id="rId7"/>
    <p:sldId id="279" r:id="rId8"/>
    <p:sldId id="262" r:id="rId9"/>
    <p:sldId id="263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14" y="7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5695" y="405206"/>
            <a:ext cx="6865620" cy="403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FFF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6680" y="5247585"/>
            <a:ext cx="6866255" cy="147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FFFFF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FFFFF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316968" y="5340096"/>
            <a:ext cx="5970905" cy="4946650"/>
          </a:xfrm>
          <a:custGeom>
            <a:avLst/>
            <a:gdLst/>
            <a:ahLst/>
            <a:cxnLst/>
            <a:rect l="l" t="t" r="r" b="b"/>
            <a:pathLst>
              <a:path w="5970905" h="4946650">
                <a:moveTo>
                  <a:pt x="5970651" y="0"/>
                </a:moveTo>
                <a:lnTo>
                  <a:pt x="3875151" y="59689"/>
                </a:lnTo>
                <a:lnTo>
                  <a:pt x="3126993" y="1896109"/>
                </a:lnTo>
                <a:lnTo>
                  <a:pt x="1895474" y="1748408"/>
                </a:lnTo>
                <a:lnTo>
                  <a:pt x="0" y="4946534"/>
                </a:lnTo>
                <a:lnTo>
                  <a:pt x="5970651" y="4946547"/>
                </a:lnTo>
                <a:lnTo>
                  <a:pt x="5970651" y="0"/>
                </a:lnTo>
                <a:close/>
              </a:path>
            </a:pathLst>
          </a:custGeom>
          <a:solidFill>
            <a:srgbClr val="0750A2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FFFFF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416507"/>
            <a:ext cx="12573635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FFF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7583" y="2797301"/>
            <a:ext cx="8168005" cy="4895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yAPELA@lincoln.edu.m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128B-7C39-6A61-1C24-880850CC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748EFD-8A45-A04C-E0D1-D6F7DD1C7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422D1D7A-AAF4-6442-8C28-64272321381A}"/>
              </a:ext>
            </a:extLst>
          </p:cNvPr>
          <p:cNvSpPr/>
          <p:nvPr/>
        </p:nvSpPr>
        <p:spPr>
          <a:xfrm>
            <a:off x="7075931" y="6123305"/>
            <a:ext cx="11212195" cy="5268595"/>
          </a:xfrm>
          <a:custGeom>
            <a:avLst/>
            <a:gdLst/>
            <a:ahLst/>
            <a:cxnLst/>
            <a:rect l="l" t="t" r="r" b="b"/>
            <a:pathLst>
              <a:path w="11212194" h="5268595">
                <a:moveTo>
                  <a:pt x="3123057" y="0"/>
                </a:moveTo>
                <a:lnTo>
                  <a:pt x="0" y="5268416"/>
                </a:lnTo>
                <a:lnTo>
                  <a:pt x="11211941" y="5268416"/>
                </a:lnTo>
                <a:lnTo>
                  <a:pt x="11211941" y="3733418"/>
                </a:lnTo>
                <a:lnTo>
                  <a:pt x="9761347" y="795146"/>
                </a:lnTo>
                <a:lnTo>
                  <a:pt x="3123057" y="0"/>
                </a:lnTo>
                <a:close/>
              </a:path>
            </a:pathLst>
          </a:custGeom>
          <a:solidFill>
            <a:srgbClr val="0750A2">
              <a:alpha val="8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9D7D1A75-C8D9-DBFE-5F31-281932058DED}"/>
              </a:ext>
            </a:extLst>
          </p:cNvPr>
          <p:cNvSpPr/>
          <p:nvPr/>
        </p:nvSpPr>
        <p:spPr>
          <a:xfrm>
            <a:off x="14196060" y="5930265"/>
            <a:ext cx="4091940" cy="5614035"/>
          </a:xfrm>
          <a:custGeom>
            <a:avLst/>
            <a:gdLst/>
            <a:ahLst/>
            <a:cxnLst/>
            <a:rect l="l" t="t" r="r" b="b"/>
            <a:pathLst>
              <a:path w="4091940" h="5614034">
                <a:moveTo>
                  <a:pt x="4091432" y="0"/>
                </a:moveTo>
                <a:lnTo>
                  <a:pt x="2186432" y="54355"/>
                </a:lnTo>
                <a:lnTo>
                  <a:pt x="0" y="5422607"/>
                </a:lnTo>
                <a:lnTo>
                  <a:pt x="132715" y="5613859"/>
                </a:lnTo>
                <a:lnTo>
                  <a:pt x="4064888" y="5613859"/>
                </a:lnTo>
                <a:lnTo>
                  <a:pt x="4091432" y="5595421"/>
                </a:lnTo>
                <a:lnTo>
                  <a:pt x="4091432" y="0"/>
                </a:lnTo>
                <a:close/>
              </a:path>
            </a:pathLst>
          </a:custGeom>
          <a:solidFill>
            <a:srgbClr val="0750A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2653204-1E4C-5459-53B4-24D8C5DA6C6A}"/>
              </a:ext>
            </a:extLst>
          </p:cNvPr>
          <p:cNvSpPr txBox="1"/>
          <p:nvPr/>
        </p:nvSpPr>
        <p:spPr>
          <a:xfrm>
            <a:off x="10236200" y="7219950"/>
            <a:ext cx="728789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4800" b="1" spc="-20" dirty="0">
                <a:solidFill>
                  <a:srgbClr val="FFFFF8"/>
                </a:solidFill>
                <a:latin typeface="Tahoma"/>
                <a:cs typeface="Tahoma"/>
              </a:rPr>
              <a:t>EMBRACE</a:t>
            </a:r>
            <a:r>
              <a:rPr sz="4800" b="1" spc="-310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10" dirty="0">
                <a:solidFill>
                  <a:srgbClr val="FFFFF8"/>
                </a:solidFill>
                <a:latin typeface="Tahoma"/>
                <a:cs typeface="Tahoma"/>
              </a:rPr>
              <a:t>YOUR</a:t>
            </a:r>
            <a:r>
              <a:rPr sz="4800" b="1" spc="-315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20" dirty="0">
                <a:solidFill>
                  <a:srgbClr val="FFFFF8"/>
                </a:solidFill>
                <a:latin typeface="Tahoma"/>
                <a:cs typeface="Tahoma"/>
              </a:rPr>
              <a:t>PAST </a:t>
            </a:r>
            <a:r>
              <a:rPr sz="4800" b="1" spc="-45" dirty="0">
                <a:solidFill>
                  <a:srgbClr val="FFFFF8"/>
                </a:solidFill>
                <a:latin typeface="Tahoma"/>
                <a:cs typeface="Tahoma"/>
              </a:rPr>
              <a:t>EXPERIENCES</a:t>
            </a:r>
            <a:r>
              <a:rPr sz="4800" b="1" spc="-275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25" dirty="0">
                <a:solidFill>
                  <a:srgbClr val="FFFFF8"/>
                </a:solidFill>
                <a:latin typeface="Tahoma"/>
                <a:cs typeface="Tahoma"/>
              </a:rPr>
              <a:t>AS STEPPING</a:t>
            </a:r>
            <a:r>
              <a:rPr sz="4800" b="1" spc="-310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20" dirty="0">
                <a:solidFill>
                  <a:srgbClr val="FFFFF8"/>
                </a:solidFill>
                <a:latin typeface="Tahoma"/>
                <a:cs typeface="Tahoma"/>
              </a:rPr>
              <a:t>STONES</a:t>
            </a:r>
            <a:r>
              <a:rPr sz="4800" b="1" spc="-300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25" dirty="0">
                <a:solidFill>
                  <a:srgbClr val="FFFFF8"/>
                </a:solidFill>
                <a:latin typeface="Tahoma"/>
                <a:cs typeface="Tahoma"/>
              </a:rPr>
              <a:t>TO </a:t>
            </a:r>
            <a:r>
              <a:rPr sz="4800" b="1" spc="-10" dirty="0">
                <a:solidFill>
                  <a:srgbClr val="FFFFF8"/>
                </a:solidFill>
                <a:latin typeface="Tahoma"/>
                <a:cs typeface="Tahoma"/>
              </a:rPr>
              <a:t>YOUR</a:t>
            </a:r>
            <a:r>
              <a:rPr sz="4800" b="1" spc="-320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25" dirty="0">
                <a:solidFill>
                  <a:srgbClr val="FFFFF8"/>
                </a:solidFill>
                <a:latin typeface="Tahoma"/>
                <a:cs typeface="Tahoma"/>
              </a:rPr>
              <a:t>FUTURE</a:t>
            </a:r>
            <a:r>
              <a:rPr sz="4800" b="1" spc="-315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4800" b="1" spc="-20" dirty="0">
                <a:solidFill>
                  <a:srgbClr val="FFFFF8"/>
                </a:solidFill>
                <a:latin typeface="Tahoma"/>
                <a:cs typeface="Tahoma"/>
              </a:rPr>
              <a:t>SUCCESS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8580436-C90C-ACD4-116B-C846092417F3}"/>
              </a:ext>
            </a:extLst>
          </p:cNvPr>
          <p:cNvSpPr/>
          <p:nvPr/>
        </p:nvSpPr>
        <p:spPr>
          <a:xfrm>
            <a:off x="0" y="0"/>
            <a:ext cx="7696200" cy="2095500"/>
          </a:xfrm>
          <a:custGeom>
            <a:avLst/>
            <a:gdLst/>
            <a:ahLst/>
            <a:cxnLst/>
            <a:rect l="l" t="t" r="r" b="b"/>
            <a:pathLst>
              <a:path w="7696200" h="2095500">
                <a:moveTo>
                  <a:pt x="6452235" y="0"/>
                </a:moveTo>
                <a:lnTo>
                  <a:pt x="0" y="0"/>
                </a:lnTo>
                <a:lnTo>
                  <a:pt x="0" y="2095119"/>
                </a:lnTo>
                <a:lnTo>
                  <a:pt x="6415151" y="2095119"/>
                </a:lnTo>
                <a:lnTo>
                  <a:pt x="6464681" y="2093722"/>
                </a:lnTo>
                <a:lnTo>
                  <a:pt x="6513830" y="2089657"/>
                </a:lnTo>
                <a:lnTo>
                  <a:pt x="6562471" y="2082800"/>
                </a:lnTo>
                <a:lnTo>
                  <a:pt x="6610604" y="2073275"/>
                </a:lnTo>
                <a:lnTo>
                  <a:pt x="6657975" y="2061209"/>
                </a:lnTo>
                <a:lnTo>
                  <a:pt x="6704583" y="2046604"/>
                </a:lnTo>
                <a:lnTo>
                  <a:pt x="6750177" y="2029332"/>
                </a:lnTo>
                <a:lnTo>
                  <a:pt x="6794881" y="2009775"/>
                </a:lnTo>
                <a:lnTo>
                  <a:pt x="6838442" y="1987677"/>
                </a:lnTo>
                <a:lnTo>
                  <a:pt x="6880733" y="1963166"/>
                </a:lnTo>
                <a:lnTo>
                  <a:pt x="6921754" y="1936242"/>
                </a:lnTo>
                <a:lnTo>
                  <a:pt x="6961378" y="1907031"/>
                </a:lnTo>
                <a:lnTo>
                  <a:pt x="6999351" y="1875663"/>
                </a:lnTo>
                <a:lnTo>
                  <a:pt x="7035800" y="1842007"/>
                </a:lnTo>
                <a:lnTo>
                  <a:pt x="7589647" y="1300226"/>
                </a:lnTo>
                <a:lnTo>
                  <a:pt x="7621270" y="1264920"/>
                </a:lnTo>
                <a:lnTo>
                  <a:pt x="7647558" y="1226184"/>
                </a:lnTo>
                <a:lnTo>
                  <a:pt x="7668514" y="1184402"/>
                </a:lnTo>
                <a:lnTo>
                  <a:pt x="7683627" y="1140205"/>
                </a:lnTo>
                <a:lnTo>
                  <a:pt x="7693025" y="1094231"/>
                </a:lnTo>
                <a:lnTo>
                  <a:pt x="7696200" y="1046988"/>
                </a:lnTo>
                <a:lnTo>
                  <a:pt x="7693025" y="999871"/>
                </a:lnTo>
                <a:lnTo>
                  <a:pt x="7683627" y="953897"/>
                </a:lnTo>
                <a:lnTo>
                  <a:pt x="7668514" y="909701"/>
                </a:lnTo>
                <a:lnTo>
                  <a:pt x="7647558" y="867918"/>
                </a:lnTo>
                <a:lnTo>
                  <a:pt x="7621270" y="829182"/>
                </a:lnTo>
                <a:lnTo>
                  <a:pt x="7589647" y="793876"/>
                </a:lnTo>
                <a:lnTo>
                  <a:pt x="7035800" y="252095"/>
                </a:lnTo>
                <a:lnTo>
                  <a:pt x="6999351" y="218440"/>
                </a:lnTo>
                <a:lnTo>
                  <a:pt x="6961378" y="186944"/>
                </a:lnTo>
                <a:lnTo>
                  <a:pt x="6921754" y="157860"/>
                </a:lnTo>
                <a:lnTo>
                  <a:pt x="6880733" y="130936"/>
                </a:lnTo>
                <a:lnTo>
                  <a:pt x="6838442" y="106425"/>
                </a:lnTo>
                <a:lnTo>
                  <a:pt x="6794881" y="84327"/>
                </a:lnTo>
                <a:lnTo>
                  <a:pt x="6750177" y="64643"/>
                </a:lnTo>
                <a:lnTo>
                  <a:pt x="6704583" y="47498"/>
                </a:lnTo>
                <a:lnTo>
                  <a:pt x="6657975" y="32893"/>
                </a:lnTo>
                <a:lnTo>
                  <a:pt x="6610604" y="20700"/>
                </a:lnTo>
                <a:lnTo>
                  <a:pt x="6562471" y="11302"/>
                </a:lnTo>
                <a:lnTo>
                  <a:pt x="6513830" y="4445"/>
                </a:lnTo>
                <a:lnTo>
                  <a:pt x="6452235" y="0"/>
                </a:lnTo>
                <a:close/>
              </a:path>
            </a:pathLst>
          </a:custGeom>
          <a:solidFill>
            <a:srgbClr val="FFFFFF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C014E311-CCC4-67AA-FEC9-3FC4E09BA16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3108" y="124968"/>
            <a:ext cx="2561843" cy="1837944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08EFBD28-43B1-3977-03E8-E31E916E9F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190500"/>
            <a:ext cx="3456432" cy="14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FCEC9-CB64-5996-79E1-1264E1EF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843BAB41-9DA6-CEC7-2818-F72A570EC6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876300"/>
            <a:ext cx="3456432" cy="144627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FE0A69-56EE-C2F7-1B10-505DEF9E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599" y="2781300"/>
            <a:ext cx="5257800" cy="364715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APEL.A Application Process for </a:t>
            </a:r>
            <a:br>
              <a:rPr lang="en-US" sz="4800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</a:br>
            <a:r>
              <a:rPr lang="en-US" sz="4800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APEL.A T-6 and APEL.A T-7</a:t>
            </a:r>
            <a:br>
              <a:rPr lang="en-US" sz="4800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</a:b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4771F-71B3-3B00-B2F6-7307DC8F1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/>
          <a:stretch>
            <a:fillRect/>
          </a:stretch>
        </p:blipFill>
        <p:spPr>
          <a:xfrm>
            <a:off x="1219200" y="71058"/>
            <a:ext cx="8229600" cy="101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1503" y="3927170"/>
            <a:ext cx="929703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dirty="0">
                <a:solidFill>
                  <a:srgbClr val="0750A2"/>
                </a:solidFill>
              </a:rPr>
              <a:t>APEL.A</a:t>
            </a:r>
            <a:r>
              <a:rPr sz="7500" spc="-265" dirty="0">
                <a:solidFill>
                  <a:srgbClr val="0750A2"/>
                </a:solidFill>
              </a:rPr>
              <a:t> </a:t>
            </a:r>
            <a:r>
              <a:rPr sz="7500" spc="-10" dirty="0">
                <a:solidFill>
                  <a:srgbClr val="0750A2"/>
                </a:solidFill>
              </a:rPr>
              <a:t>Assessment</a:t>
            </a:r>
            <a:endParaRPr sz="7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9023" y="77723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895" y="2177871"/>
            <a:ext cx="8176259" cy="228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6255"/>
              </a:lnSpc>
              <a:spcBef>
                <a:spcPts val="95"/>
              </a:spcBef>
            </a:pPr>
            <a:r>
              <a:rPr sz="5500" spc="75" dirty="0">
                <a:solidFill>
                  <a:srgbClr val="0750A2"/>
                </a:solidFill>
              </a:rPr>
              <a:t>The</a:t>
            </a:r>
            <a:r>
              <a:rPr sz="5500" spc="55" dirty="0">
                <a:solidFill>
                  <a:srgbClr val="0750A2"/>
                </a:solidFill>
              </a:rPr>
              <a:t> </a:t>
            </a:r>
            <a:r>
              <a:rPr sz="5500" spc="125" dirty="0">
                <a:solidFill>
                  <a:srgbClr val="0750A2"/>
                </a:solidFill>
              </a:rPr>
              <a:t>APEL.A</a:t>
            </a:r>
            <a:endParaRPr sz="5500"/>
          </a:p>
          <a:p>
            <a:pPr marL="12700" marR="5080">
              <a:lnSpc>
                <a:spcPts val="5290"/>
              </a:lnSpc>
              <a:spcBef>
                <a:spcPts val="925"/>
              </a:spcBef>
            </a:pPr>
            <a:r>
              <a:rPr sz="5500" spc="105" dirty="0">
                <a:solidFill>
                  <a:srgbClr val="0750A2"/>
                </a:solidFill>
              </a:rPr>
              <a:t>assessment</a:t>
            </a:r>
            <a:r>
              <a:rPr sz="5500" spc="114" dirty="0">
                <a:solidFill>
                  <a:srgbClr val="0750A2"/>
                </a:solidFill>
              </a:rPr>
              <a:t> </a:t>
            </a:r>
            <a:r>
              <a:rPr sz="5500" spc="90" dirty="0">
                <a:solidFill>
                  <a:srgbClr val="0750A2"/>
                </a:solidFill>
              </a:rPr>
              <a:t>comprises </a:t>
            </a:r>
            <a:r>
              <a:rPr sz="5500" dirty="0">
                <a:solidFill>
                  <a:srgbClr val="0750A2"/>
                </a:solidFill>
              </a:rPr>
              <a:t>of</a:t>
            </a:r>
            <a:r>
              <a:rPr sz="5500" spc="-15" dirty="0">
                <a:solidFill>
                  <a:srgbClr val="0750A2"/>
                </a:solidFill>
              </a:rPr>
              <a:t> </a:t>
            </a:r>
            <a:r>
              <a:rPr sz="5500" spc="75" dirty="0">
                <a:solidFill>
                  <a:srgbClr val="0750A2"/>
                </a:solidFill>
              </a:rPr>
              <a:t>the</a:t>
            </a:r>
            <a:r>
              <a:rPr sz="5500" spc="125" dirty="0">
                <a:solidFill>
                  <a:srgbClr val="0750A2"/>
                </a:solidFill>
              </a:rPr>
              <a:t> </a:t>
            </a:r>
            <a:r>
              <a:rPr sz="5500" spc="-10" dirty="0">
                <a:solidFill>
                  <a:srgbClr val="0750A2"/>
                </a:solidFill>
              </a:rPr>
              <a:t>following:</a:t>
            </a:r>
            <a:endParaRPr sz="5500"/>
          </a:p>
        </p:txBody>
      </p:sp>
      <p:grpSp>
        <p:nvGrpSpPr>
          <p:cNvPr id="3" name="object 3"/>
          <p:cNvGrpSpPr/>
          <p:nvPr/>
        </p:nvGrpSpPr>
        <p:grpSpPr>
          <a:xfrm>
            <a:off x="9608819" y="77723"/>
            <a:ext cx="8679180" cy="10209530"/>
            <a:chOff x="9608819" y="77723"/>
            <a:chExt cx="8679180" cy="10209530"/>
          </a:xfrm>
        </p:grpSpPr>
        <p:sp>
          <p:nvSpPr>
            <p:cNvPr id="4" name="object 4"/>
            <p:cNvSpPr/>
            <p:nvPr/>
          </p:nvSpPr>
          <p:spPr>
            <a:xfrm>
              <a:off x="9608819" y="1523999"/>
              <a:ext cx="8679180" cy="8763000"/>
            </a:xfrm>
            <a:custGeom>
              <a:avLst/>
              <a:gdLst/>
              <a:ahLst/>
              <a:cxnLst/>
              <a:rect l="l" t="t" r="r" b="b"/>
              <a:pathLst>
                <a:path w="8679180" h="8763000">
                  <a:moveTo>
                    <a:pt x="4669916" y="0"/>
                  </a:moveTo>
                  <a:lnTo>
                    <a:pt x="1335531" y="14731"/>
                  </a:lnTo>
                  <a:lnTo>
                    <a:pt x="0" y="3074416"/>
                  </a:lnTo>
                  <a:lnTo>
                    <a:pt x="3745483" y="8762774"/>
                  </a:lnTo>
                  <a:lnTo>
                    <a:pt x="5247385" y="8762774"/>
                  </a:lnTo>
                  <a:lnTo>
                    <a:pt x="8678926" y="6503670"/>
                  </a:lnTo>
                  <a:lnTo>
                    <a:pt x="8678926" y="6088761"/>
                  </a:lnTo>
                  <a:lnTo>
                    <a:pt x="4669916" y="0"/>
                  </a:lnTo>
                  <a:close/>
                </a:path>
              </a:pathLst>
            </a:custGeom>
            <a:solidFill>
              <a:srgbClr val="0750A2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7603" y="2546603"/>
              <a:ext cx="7740650" cy="7740650"/>
            </a:xfrm>
            <a:custGeom>
              <a:avLst/>
              <a:gdLst/>
              <a:ahLst/>
              <a:cxnLst/>
              <a:rect l="l" t="t" r="r" b="b"/>
              <a:pathLst>
                <a:path w="7740650" h="7740650">
                  <a:moveTo>
                    <a:pt x="3870198" y="0"/>
                  </a:moveTo>
                  <a:lnTo>
                    <a:pt x="3821684" y="253"/>
                  </a:lnTo>
                  <a:lnTo>
                    <a:pt x="3773297" y="1143"/>
                  </a:lnTo>
                  <a:lnTo>
                    <a:pt x="3725036" y="2667"/>
                  </a:lnTo>
                  <a:lnTo>
                    <a:pt x="3677030" y="4699"/>
                  </a:lnTo>
                  <a:lnTo>
                    <a:pt x="3629025" y="7366"/>
                  </a:lnTo>
                  <a:lnTo>
                    <a:pt x="3581273" y="10668"/>
                  </a:lnTo>
                  <a:lnTo>
                    <a:pt x="3533648" y="14477"/>
                  </a:lnTo>
                  <a:lnTo>
                    <a:pt x="3486277" y="18796"/>
                  </a:lnTo>
                  <a:lnTo>
                    <a:pt x="3439032" y="23749"/>
                  </a:lnTo>
                  <a:lnTo>
                    <a:pt x="3391915" y="29210"/>
                  </a:lnTo>
                  <a:lnTo>
                    <a:pt x="3344926" y="35305"/>
                  </a:lnTo>
                  <a:lnTo>
                    <a:pt x="3298190" y="41910"/>
                  </a:lnTo>
                  <a:lnTo>
                    <a:pt x="3251580" y="49149"/>
                  </a:lnTo>
                  <a:lnTo>
                    <a:pt x="3205226" y="56896"/>
                  </a:lnTo>
                  <a:lnTo>
                    <a:pt x="3158998" y="65150"/>
                  </a:lnTo>
                  <a:lnTo>
                    <a:pt x="3113024" y="74041"/>
                  </a:lnTo>
                  <a:lnTo>
                    <a:pt x="3067177" y="83312"/>
                  </a:lnTo>
                  <a:lnTo>
                    <a:pt x="3021584" y="93218"/>
                  </a:lnTo>
                  <a:lnTo>
                    <a:pt x="2976244" y="103759"/>
                  </a:lnTo>
                  <a:lnTo>
                    <a:pt x="2931032" y="114680"/>
                  </a:lnTo>
                  <a:lnTo>
                    <a:pt x="2885948" y="126238"/>
                  </a:lnTo>
                  <a:lnTo>
                    <a:pt x="2841244" y="138175"/>
                  </a:lnTo>
                  <a:lnTo>
                    <a:pt x="2796667" y="150749"/>
                  </a:lnTo>
                  <a:lnTo>
                    <a:pt x="2752217" y="163829"/>
                  </a:lnTo>
                  <a:lnTo>
                    <a:pt x="2708148" y="177419"/>
                  </a:lnTo>
                  <a:lnTo>
                    <a:pt x="2664205" y="191516"/>
                  </a:lnTo>
                  <a:lnTo>
                    <a:pt x="2620517" y="206121"/>
                  </a:lnTo>
                  <a:lnTo>
                    <a:pt x="2577084" y="221234"/>
                  </a:lnTo>
                  <a:lnTo>
                    <a:pt x="2533904" y="236727"/>
                  </a:lnTo>
                  <a:lnTo>
                    <a:pt x="2490978" y="252856"/>
                  </a:lnTo>
                  <a:lnTo>
                    <a:pt x="2448305" y="269494"/>
                  </a:lnTo>
                  <a:lnTo>
                    <a:pt x="2405761" y="286512"/>
                  </a:lnTo>
                  <a:lnTo>
                    <a:pt x="2363597" y="304038"/>
                  </a:lnTo>
                  <a:lnTo>
                    <a:pt x="2321560" y="322072"/>
                  </a:lnTo>
                  <a:lnTo>
                    <a:pt x="2279904" y="340614"/>
                  </a:lnTo>
                  <a:lnTo>
                    <a:pt x="2238375" y="359664"/>
                  </a:lnTo>
                  <a:lnTo>
                    <a:pt x="2197227" y="379095"/>
                  </a:lnTo>
                  <a:lnTo>
                    <a:pt x="2156332" y="399034"/>
                  </a:lnTo>
                  <a:lnTo>
                    <a:pt x="2115693" y="419480"/>
                  </a:lnTo>
                  <a:lnTo>
                    <a:pt x="2075306" y="440309"/>
                  </a:lnTo>
                  <a:lnTo>
                    <a:pt x="2035175" y="461645"/>
                  </a:lnTo>
                  <a:lnTo>
                    <a:pt x="1995424" y="483362"/>
                  </a:lnTo>
                  <a:lnTo>
                    <a:pt x="1955927" y="505587"/>
                  </a:lnTo>
                  <a:lnTo>
                    <a:pt x="1916684" y="528320"/>
                  </a:lnTo>
                  <a:lnTo>
                    <a:pt x="1877695" y="551434"/>
                  </a:lnTo>
                  <a:lnTo>
                    <a:pt x="1839087" y="574928"/>
                  </a:lnTo>
                  <a:lnTo>
                    <a:pt x="1800732" y="598931"/>
                  </a:lnTo>
                  <a:lnTo>
                    <a:pt x="1762632" y="623443"/>
                  </a:lnTo>
                  <a:lnTo>
                    <a:pt x="1724914" y="648207"/>
                  </a:lnTo>
                  <a:lnTo>
                    <a:pt x="1687449" y="673607"/>
                  </a:lnTo>
                  <a:lnTo>
                    <a:pt x="1650365" y="699262"/>
                  </a:lnTo>
                  <a:lnTo>
                    <a:pt x="1613535" y="725424"/>
                  </a:lnTo>
                  <a:lnTo>
                    <a:pt x="1577086" y="751967"/>
                  </a:lnTo>
                  <a:lnTo>
                    <a:pt x="1540891" y="778891"/>
                  </a:lnTo>
                  <a:lnTo>
                    <a:pt x="1505077" y="806323"/>
                  </a:lnTo>
                  <a:lnTo>
                    <a:pt x="1469517" y="834009"/>
                  </a:lnTo>
                  <a:lnTo>
                    <a:pt x="1434338" y="862202"/>
                  </a:lnTo>
                  <a:lnTo>
                    <a:pt x="1399540" y="890777"/>
                  </a:lnTo>
                  <a:lnTo>
                    <a:pt x="1364996" y="919734"/>
                  </a:lnTo>
                  <a:lnTo>
                    <a:pt x="1330832" y="949198"/>
                  </a:lnTo>
                  <a:lnTo>
                    <a:pt x="1297051" y="978916"/>
                  </a:lnTo>
                  <a:lnTo>
                    <a:pt x="1263650" y="1009015"/>
                  </a:lnTo>
                  <a:lnTo>
                    <a:pt x="1230502" y="1039622"/>
                  </a:lnTo>
                  <a:lnTo>
                    <a:pt x="1197737" y="1070482"/>
                  </a:lnTo>
                  <a:lnTo>
                    <a:pt x="1165352" y="1101725"/>
                  </a:lnTo>
                  <a:lnTo>
                    <a:pt x="1133348" y="1133348"/>
                  </a:lnTo>
                  <a:lnTo>
                    <a:pt x="1101725" y="1165352"/>
                  </a:lnTo>
                  <a:lnTo>
                    <a:pt x="1070482" y="1197737"/>
                  </a:lnTo>
                  <a:lnTo>
                    <a:pt x="1039622" y="1230502"/>
                  </a:lnTo>
                  <a:lnTo>
                    <a:pt x="1009015" y="1263650"/>
                  </a:lnTo>
                  <a:lnTo>
                    <a:pt x="978916" y="1297051"/>
                  </a:lnTo>
                  <a:lnTo>
                    <a:pt x="949198" y="1330833"/>
                  </a:lnTo>
                  <a:lnTo>
                    <a:pt x="919734" y="1364996"/>
                  </a:lnTo>
                  <a:lnTo>
                    <a:pt x="890777" y="1399540"/>
                  </a:lnTo>
                  <a:lnTo>
                    <a:pt x="862202" y="1434338"/>
                  </a:lnTo>
                  <a:lnTo>
                    <a:pt x="834009" y="1469517"/>
                  </a:lnTo>
                  <a:lnTo>
                    <a:pt x="806323" y="1505077"/>
                  </a:lnTo>
                  <a:lnTo>
                    <a:pt x="778891" y="1540891"/>
                  </a:lnTo>
                  <a:lnTo>
                    <a:pt x="751967" y="1577086"/>
                  </a:lnTo>
                  <a:lnTo>
                    <a:pt x="725424" y="1613535"/>
                  </a:lnTo>
                  <a:lnTo>
                    <a:pt x="699262" y="1650365"/>
                  </a:lnTo>
                  <a:lnTo>
                    <a:pt x="673607" y="1687449"/>
                  </a:lnTo>
                  <a:lnTo>
                    <a:pt x="648207" y="1724914"/>
                  </a:lnTo>
                  <a:lnTo>
                    <a:pt x="623443" y="1762633"/>
                  </a:lnTo>
                  <a:lnTo>
                    <a:pt x="598931" y="1800733"/>
                  </a:lnTo>
                  <a:lnTo>
                    <a:pt x="574928" y="1839087"/>
                  </a:lnTo>
                  <a:lnTo>
                    <a:pt x="551434" y="1877695"/>
                  </a:lnTo>
                  <a:lnTo>
                    <a:pt x="528320" y="1916684"/>
                  </a:lnTo>
                  <a:lnTo>
                    <a:pt x="505587" y="1955927"/>
                  </a:lnTo>
                  <a:lnTo>
                    <a:pt x="483362" y="1995424"/>
                  </a:lnTo>
                  <a:lnTo>
                    <a:pt x="461645" y="2035175"/>
                  </a:lnTo>
                  <a:lnTo>
                    <a:pt x="440309" y="2075307"/>
                  </a:lnTo>
                  <a:lnTo>
                    <a:pt x="419480" y="2115693"/>
                  </a:lnTo>
                  <a:lnTo>
                    <a:pt x="399034" y="2156333"/>
                  </a:lnTo>
                  <a:lnTo>
                    <a:pt x="379095" y="2197227"/>
                  </a:lnTo>
                  <a:lnTo>
                    <a:pt x="359664" y="2238375"/>
                  </a:lnTo>
                  <a:lnTo>
                    <a:pt x="340614" y="2279904"/>
                  </a:lnTo>
                  <a:lnTo>
                    <a:pt x="322072" y="2321560"/>
                  </a:lnTo>
                  <a:lnTo>
                    <a:pt x="304038" y="2363597"/>
                  </a:lnTo>
                  <a:lnTo>
                    <a:pt x="286512" y="2405761"/>
                  </a:lnTo>
                  <a:lnTo>
                    <a:pt x="269494" y="2448306"/>
                  </a:lnTo>
                  <a:lnTo>
                    <a:pt x="252856" y="2490978"/>
                  </a:lnTo>
                  <a:lnTo>
                    <a:pt x="236727" y="2533904"/>
                  </a:lnTo>
                  <a:lnTo>
                    <a:pt x="221234" y="2577084"/>
                  </a:lnTo>
                  <a:lnTo>
                    <a:pt x="206121" y="2620518"/>
                  </a:lnTo>
                  <a:lnTo>
                    <a:pt x="191516" y="2664206"/>
                  </a:lnTo>
                  <a:lnTo>
                    <a:pt x="177419" y="2708148"/>
                  </a:lnTo>
                  <a:lnTo>
                    <a:pt x="163829" y="2752217"/>
                  </a:lnTo>
                  <a:lnTo>
                    <a:pt x="150749" y="2796667"/>
                  </a:lnTo>
                  <a:lnTo>
                    <a:pt x="138175" y="2841244"/>
                  </a:lnTo>
                  <a:lnTo>
                    <a:pt x="126238" y="2885948"/>
                  </a:lnTo>
                  <a:lnTo>
                    <a:pt x="114680" y="2931033"/>
                  </a:lnTo>
                  <a:lnTo>
                    <a:pt x="103759" y="2976245"/>
                  </a:lnTo>
                  <a:lnTo>
                    <a:pt x="93218" y="3021584"/>
                  </a:lnTo>
                  <a:lnTo>
                    <a:pt x="83312" y="3067177"/>
                  </a:lnTo>
                  <a:lnTo>
                    <a:pt x="74041" y="3113024"/>
                  </a:lnTo>
                  <a:lnTo>
                    <a:pt x="65150" y="3158998"/>
                  </a:lnTo>
                  <a:lnTo>
                    <a:pt x="56896" y="3205226"/>
                  </a:lnTo>
                  <a:lnTo>
                    <a:pt x="49149" y="3251581"/>
                  </a:lnTo>
                  <a:lnTo>
                    <a:pt x="41910" y="3298190"/>
                  </a:lnTo>
                  <a:lnTo>
                    <a:pt x="35305" y="3344926"/>
                  </a:lnTo>
                  <a:lnTo>
                    <a:pt x="29210" y="3391916"/>
                  </a:lnTo>
                  <a:lnTo>
                    <a:pt x="23749" y="3439033"/>
                  </a:lnTo>
                  <a:lnTo>
                    <a:pt x="18796" y="3486277"/>
                  </a:lnTo>
                  <a:lnTo>
                    <a:pt x="14477" y="3533648"/>
                  </a:lnTo>
                  <a:lnTo>
                    <a:pt x="10668" y="3581273"/>
                  </a:lnTo>
                  <a:lnTo>
                    <a:pt x="7366" y="3629025"/>
                  </a:lnTo>
                  <a:lnTo>
                    <a:pt x="4699" y="3677031"/>
                  </a:lnTo>
                  <a:lnTo>
                    <a:pt x="2667" y="3725037"/>
                  </a:lnTo>
                  <a:lnTo>
                    <a:pt x="1143" y="3773297"/>
                  </a:lnTo>
                  <a:lnTo>
                    <a:pt x="253" y="3821684"/>
                  </a:lnTo>
                  <a:lnTo>
                    <a:pt x="0" y="3870198"/>
                  </a:lnTo>
                  <a:lnTo>
                    <a:pt x="253" y="3918712"/>
                  </a:lnTo>
                  <a:lnTo>
                    <a:pt x="1143" y="3967099"/>
                  </a:lnTo>
                  <a:lnTo>
                    <a:pt x="2667" y="4015359"/>
                  </a:lnTo>
                  <a:lnTo>
                    <a:pt x="4699" y="4063365"/>
                  </a:lnTo>
                  <a:lnTo>
                    <a:pt x="7366" y="4111371"/>
                  </a:lnTo>
                  <a:lnTo>
                    <a:pt x="10668" y="4159123"/>
                  </a:lnTo>
                  <a:lnTo>
                    <a:pt x="14477" y="4206748"/>
                  </a:lnTo>
                  <a:lnTo>
                    <a:pt x="18796" y="4254119"/>
                  </a:lnTo>
                  <a:lnTo>
                    <a:pt x="23749" y="4301363"/>
                  </a:lnTo>
                  <a:lnTo>
                    <a:pt x="29210" y="4348480"/>
                  </a:lnTo>
                  <a:lnTo>
                    <a:pt x="35305" y="4395470"/>
                  </a:lnTo>
                  <a:lnTo>
                    <a:pt x="41910" y="4442206"/>
                  </a:lnTo>
                  <a:lnTo>
                    <a:pt x="49149" y="4488815"/>
                  </a:lnTo>
                  <a:lnTo>
                    <a:pt x="56896" y="4535170"/>
                  </a:lnTo>
                  <a:lnTo>
                    <a:pt x="65150" y="4581398"/>
                  </a:lnTo>
                  <a:lnTo>
                    <a:pt x="74041" y="4627372"/>
                  </a:lnTo>
                  <a:lnTo>
                    <a:pt x="83312" y="4673219"/>
                  </a:lnTo>
                  <a:lnTo>
                    <a:pt x="93218" y="4718812"/>
                  </a:lnTo>
                  <a:lnTo>
                    <a:pt x="103759" y="4764278"/>
                  </a:lnTo>
                  <a:lnTo>
                    <a:pt x="114680" y="4809363"/>
                  </a:lnTo>
                  <a:lnTo>
                    <a:pt x="126238" y="4854448"/>
                  </a:lnTo>
                  <a:lnTo>
                    <a:pt x="138175" y="4899152"/>
                  </a:lnTo>
                  <a:lnTo>
                    <a:pt x="150749" y="4943729"/>
                  </a:lnTo>
                  <a:lnTo>
                    <a:pt x="163829" y="4988179"/>
                  </a:lnTo>
                  <a:lnTo>
                    <a:pt x="177419" y="5032248"/>
                  </a:lnTo>
                  <a:lnTo>
                    <a:pt x="191516" y="5076190"/>
                  </a:lnTo>
                  <a:lnTo>
                    <a:pt x="206121" y="5119878"/>
                  </a:lnTo>
                  <a:lnTo>
                    <a:pt x="221234" y="5163312"/>
                  </a:lnTo>
                  <a:lnTo>
                    <a:pt x="236727" y="5206492"/>
                  </a:lnTo>
                  <a:lnTo>
                    <a:pt x="252856" y="5249418"/>
                  </a:lnTo>
                  <a:lnTo>
                    <a:pt x="269494" y="5292090"/>
                  </a:lnTo>
                  <a:lnTo>
                    <a:pt x="286512" y="5334635"/>
                  </a:lnTo>
                  <a:lnTo>
                    <a:pt x="304038" y="5376799"/>
                  </a:lnTo>
                  <a:lnTo>
                    <a:pt x="322072" y="5418836"/>
                  </a:lnTo>
                  <a:lnTo>
                    <a:pt x="340614" y="5460492"/>
                  </a:lnTo>
                  <a:lnTo>
                    <a:pt x="359664" y="5502021"/>
                  </a:lnTo>
                  <a:lnTo>
                    <a:pt x="379095" y="5543169"/>
                  </a:lnTo>
                  <a:lnTo>
                    <a:pt x="399034" y="5584063"/>
                  </a:lnTo>
                  <a:lnTo>
                    <a:pt x="419480" y="5624703"/>
                  </a:lnTo>
                  <a:lnTo>
                    <a:pt x="440309" y="5665089"/>
                  </a:lnTo>
                  <a:lnTo>
                    <a:pt x="461645" y="5705221"/>
                  </a:lnTo>
                  <a:lnTo>
                    <a:pt x="483362" y="5744972"/>
                  </a:lnTo>
                  <a:lnTo>
                    <a:pt x="505587" y="5784469"/>
                  </a:lnTo>
                  <a:lnTo>
                    <a:pt x="528320" y="5823712"/>
                  </a:lnTo>
                  <a:lnTo>
                    <a:pt x="551434" y="5862701"/>
                  </a:lnTo>
                  <a:lnTo>
                    <a:pt x="574928" y="5901309"/>
                  </a:lnTo>
                  <a:lnTo>
                    <a:pt x="598931" y="5939663"/>
                  </a:lnTo>
                  <a:lnTo>
                    <a:pt x="623443" y="5977763"/>
                  </a:lnTo>
                  <a:lnTo>
                    <a:pt x="648207" y="6015482"/>
                  </a:lnTo>
                  <a:lnTo>
                    <a:pt x="673607" y="6052947"/>
                  </a:lnTo>
                  <a:lnTo>
                    <a:pt x="699262" y="6090031"/>
                  </a:lnTo>
                  <a:lnTo>
                    <a:pt x="725424" y="6126861"/>
                  </a:lnTo>
                  <a:lnTo>
                    <a:pt x="751967" y="6163310"/>
                  </a:lnTo>
                  <a:lnTo>
                    <a:pt x="778891" y="6199505"/>
                  </a:lnTo>
                  <a:lnTo>
                    <a:pt x="806323" y="6235319"/>
                  </a:lnTo>
                  <a:lnTo>
                    <a:pt x="834009" y="6270879"/>
                  </a:lnTo>
                  <a:lnTo>
                    <a:pt x="862202" y="6306058"/>
                  </a:lnTo>
                  <a:lnTo>
                    <a:pt x="890777" y="6340856"/>
                  </a:lnTo>
                  <a:lnTo>
                    <a:pt x="919734" y="6375400"/>
                  </a:lnTo>
                  <a:lnTo>
                    <a:pt x="949198" y="6409563"/>
                  </a:lnTo>
                  <a:lnTo>
                    <a:pt x="978916" y="6443345"/>
                  </a:lnTo>
                  <a:lnTo>
                    <a:pt x="1009015" y="6476771"/>
                  </a:lnTo>
                  <a:lnTo>
                    <a:pt x="1039622" y="6509880"/>
                  </a:lnTo>
                  <a:lnTo>
                    <a:pt x="1070482" y="6542620"/>
                  </a:lnTo>
                  <a:lnTo>
                    <a:pt x="1101725" y="6574993"/>
                  </a:lnTo>
                  <a:lnTo>
                    <a:pt x="1133348" y="6607009"/>
                  </a:lnTo>
                  <a:lnTo>
                    <a:pt x="1165352" y="6638658"/>
                  </a:lnTo>
                  <a:lnTo>
                    <a:pt x="1197737" y="6669938"/>
                  </a:lnTo>
                  <a:lnTo>
                    <a:pt x="1230502" y="6700837"/>
                  </a:lnTo>
                  <a:lnTo>
                    <a:pt x="1263650" y="6731355"/>
                  </a:lnTo>
                  <a:lnTo>
                    <a:pt x="1297051" y="6761505"/>
                  </a:lnTo>
                  <a:lnTo>
                    <a:pt x="1330832" y="6791261"/>
                  </a:lnTo>
                  <a:lnTo>
                    <a:pt x="1364996" y="6820623"/>
                  </a:lnTo>
                  <a:lnTo>
                    <a:pt x="1399540" y="6849592"/>
                  </a:lnTo>
                  <a:lnTo>
                    <a:pt x="1434338" y="6878180"/>
                  </a:lnTo>
                  <a:lnTo>
                    <a:pt x="1469517" y="6906348"/>
                  </a:lnTo>
                  <a:lnTo>
                    <a:pt x="1505077" y="6934136"/>
                  </a:lnTo>
                  <a:lnTo>
                    <a:pt x="1540891" y="6961505"/>
                  </a:lnTo>
                  <a:lnTo>
                    <a:pt x="1577086" y="6988467"/>
                  </a:lnTo>
                  <a:lnTo>
                    <a:pt x="1613535" y="7015010"/>
                  </a:lnTo>
                  <a:lnTo>
                    <a:pt x="1650365" y="7041146"/>
                  </a:lnTo>
                  <a:lnTo>
                    <a:pt x="1687449" y="7066851"/>
                  </a:lnTo>
                  <a:lnTo>
                    <a:pt x="1724914" y="7092137"/>
                  </a:lnTo>
                  <a:lnTo>
                    <a:pt x="1762632" y="7117003"/>
                  </a:lnTo>
                  <a:lnTo>
                    <a:pt x="1800732" y="7141425"/>
                  </a:lnTo>
                  <a:lnTo>
                    <a:pt x="1839087" y="7165428"/>
                  </a:lnTo>
                  <a:lnTo>
                    <a:pt x="1877695" y="7188987"/>
                  </a:lnTo>
                  <a:lnTo>
                    <a:pt x="1916684" y="7212101"/>
                  </a:lnTo>
                  <a:lnTo>
                    <a:pt x="1955927" y="7234783"/>
                  </a:lnTo>
                  <a:lnTo>
                    <a:pt x="1995424" y="7257008"/>
                  </a:lnTo>
                  <a:lnTo>
                    <a:pt x="2035175" y="7278776"/>
                  </a:lnTo>
                  <a:lnTo>
                    <a:pt x="2075306" y="7300099"/>
                  </a:lnTo>
                  <a:lnTo>
                    <a:pt x="2115693" y="7320965"/>
                  </a:lnTo>
                  <a:lnTo>
                    <a:pt x="2156332" y="7341362"/>
                  </a:lnTo>
                  <a:lnTo>
                    <a:pt x="2197227" y="7361301"/>
                  </a:lnTo>
                  <a:lnTo>
                    <a:pt x="2238375" y="7380770"/>
                  </a:lnTo>
                  <a:lnTo>
                    <a:pt x="2279904" y="7399756"/>
                  </a:lnTo>
                  <a:lnTo>
                    <a:pt x="2321560" y="7418285"/>
                  </a:lnTo>
                  <a:lnTo>
                    <a:pt x="2363597" y="7436319"/>
                  </a:lnTo>
                  <a:lnTo>
                    <a:pt x="2405761" y="7453884"/>
                  </a:lnTo>
                  <a:lnTo>
                    <a:pt x="2448305" y="7470952"/>
                  </a:lnTo>
                  <a:lnTo>
                    <a:pt x="2490978" y="7487539"/>
                  </a:lnTo>
                  <a:lnTo>
                    <a:pt x="2533904" y="7503629"/>
                  </a:lnTo>
                  <a:lnTo>
                    <a:pt x="2577084" y="7519225"/>
                  </a:lnTo>
                  <a:lnTo>
                    <a:pt x="2620517" y="7534325"/>
                  </a:lnTo>
                  <a:lnTo>
                    <a:pt x="2664205" y="7548918"/>
                  </a:lnTo>
                  <a:lnTo>
                    <a:pt x="2708148" y="7563002"/>
                  </a:lnTo>
                  <a:lnTo>
                    <a:pt x="2752217" y="7576578"/>
                  </a:lnTo>
                  <a:lnTo>
                    <a:pt x="2796667" y="7589634"/>
                  </a:lnTo>
                  <a:lnTo>
                    <a:pt x="2841244" y="7602181"/>
                  </a:lnTo>
                  <a:lnTo>
                    <a:pt x="2885948" y="7614208"/>
                  </a:lnTo>
                  <a:lnTo>
                    <a:pt x="2931032" y="7625709"/>
                  </a:lnTo>
                  <a:lnTo>
                    <a:pt x="2976244" y="7636683"/>
                  </a:lnTo>
                  <a:lnTo>
                    <a:pt x="3021584" y="7647127"/>
                  </a:lnTo>
                  <a:lnTo>
                    <a:pt x="3067177" y="7657035"/>
                  </a:lnTo>
                  <a:lnTo>
                    <a:pt x="3113024" y="7666408"/>
                  </a:lnTo>
                  <a:lnTo>
                    <a:pt x="3158998" y="7675238"/>
                  </a:lnTo>
                  <a:lnTo>
                    <a:pt x="3205226" y="7683524"/>
                  </a:lnTo>
                  <a:lnTo>
                    <a:pt x="3251580" y="7691260"/>
                  </a:lnTo>
                  <a:lnTo>
                    <a:pt x="3298190" y="7698446"/>
                  </a:lnTo>
                  <a:lnTo>
                    <a:pt x="3344926" y="7705078"/>
                  </a:lnTo>
                  <a:lnTo>
                    <a:pt x="3391915" y="7711149"/>
                  </a:lnTo>
                  <a:lnTo>
                    <a:pt x="3439032" y="7716660"/>
                  </a:lnTo>
                  <a:lnTo>
                    <a:pt x="3486277" y="7721606"/>
                  </a:lnTo>
                  <a:lnTo>
                    <a:pt x="3533648" y="7725982"/>
                  </a:lnTo>
                  <a:lnTo>
                    <a:pt x="3581273" y="7729787"/>
                  </a:lnTo>
                  <a:lnTo>
                    <a:pt x="3629025" y="7733015"/>
                  </a:lnTo>
                  <a:lnTo>
                    <a:pt x="3677030" y="7735664"/>
                  </a:lnTo>
                  <a:lnTo>
                    <a:pt x="3725036" y="7737731"/>
                  </a:lnTo>
                  <a:lnTo>
                    <a:pt x="3773297" y="7739211"/>
                  </a:lnTo>
                  <a:lnTo>
                    <a:pt x="3821684" y="7740102"/>
                  </a:lnTo>
                  <a:lnTo>
                    <a:pt x="3870198" y="7740400"/>
                  </a:lnTo>
                  <a:lnTo>
                    <a:pt x="7740396" y="7740400"/>
                  </a:lnTo>
                  <a:lnTo>
                    <a:pt x="7740396" y="3870198"/>
                  </a:lnTo>
                  <a:lnTo>
                    <a:pt x="7740142" y="3821684"/>
                  </a:lnTo>
                  <a:lnTo>
                    <a:pt x="7739253" y="3773297"/>
                  </a:lnTo>
                  <a:lnTo>
                    <a:pt x="7737729" y="3725037"/>
                  </a:lnTo>
                  <a:lnTo>
                    <a:pt x="7735697" y="3677031"/>
                  </a:lnTo>
                  <a:lnTo>
                    <a:pt x="7733030" y="3629025"/>
                  </a:lnTo>
                  <a:lnTo>
                    <a:pt x="7729728" y="3581273"/>
                  </a:lnTo>
                  <a:lnTo>
                    <a:pt x="7725917" y="3533648"/>
                  </a:lnTo>
                  <a:lnTo>
                    <a:pt x="7721600" y="3486277"/>
                  </a:lnTo>
                  <a:lnTo>
                    <a:pt x="7716647" y="3439033"/>
                  </a:lnTo>
                  <a:lnTo>
                    <a:pt x="7711186" y="3391916"/>
                  </a:lnTo>
                  <a:lnTo>
                    <a:pt x="7705090" y="3344926"/>
                  </a:lnTo>
                  <a:lnTo>
                    <a:pt x="7698486" y="3298190"/>
                  </a:lnTo>
                  <a:lnTo>
                    <a:pt x="7691247" y="3251581"/>
                  </a:lnTo>
                  <a:lnTo>
                    <a:pt x="7683500" y="3205226"/>
                  </a:lnTo>
                  <a:lnTo>
                    <a:pt x="7675244" y="3158998"/>
                  </a:lnTo>
                  <a:lnTo>
                    <a:pt x="7666355" y="3113024"/>
                  </a:lnTo>
                  <a:lnTo>
                    <a:pt x="7657084" y="3067177"/>
                  </a:lnTo>
                  <a:lnTo>
                    <a:pt x="7647178" y="3021584"/>
                  </a:lnTo>
                  <a:lnTo>
                    <a:pt x="7636636" y="2976245"/>
                  </a:lnTo>
                  <a:lnTo>
                    <a:pt x="7625715" y="2931033"/>
                  </a:lnTo>
                  <a:lnTo>
                    <a:pt x="7614158" y="2885948"/>
                  </a:lnTo>
                  <a:lnTo>
                    <a:pt x="7602219" y="2841244"/>
                  </a:lnTo>
                  <a:lnTo>
                    <a:pt x="7589647" y="2796667"/>
                  </a:lnTo>
                  <a:lnTo>
                    <a:pt x="7576565" y="2752217"/>
                  </a:lnTo>
                  <a:lnTo>
                    <a:pt x="7562977" y="2708148"/>
                  </a:lnTo>
                  <a:lnTo>
                    <a:pt x="7548880" y="2664206"/>
                  </a:lnTo>
                  <a:lnTo>
                    <a:pt x="7534275" y="2620518"/>
                  </a:lnTo>
                  <a:lnTo>
                    <a:pt x="7519161" y="2577084"/>
                  </a:lnTo>
                  <a:lnTo>
                    <a:pt x="7503667" y="2533904"/>
                  </a:lnTo>
                  <a:lnTo>
                    <a:pt x="7487538" y="2490978"/>
                  </a:lnTo>
                  <a:lnTo>
                    <a:pt x="7470902" y="2448306"/>
                  </a:lnTo>
                  <a:lnTo>
                    <a:pt x="7453884" y="2405761"/>
                  </a:lnTo>
                  <a:lnTo>
                    <a:pt x="7436358" y="2363597"/>
                  </a:lnTo>
                  <a:lnTo>
                    <a:pt x="7418324" y="2321560"/>
                  </a:lnTo>
                  <a:lnTo>
                    <a:pt x="7399782" y="2279904"/>
                  </a:lnTo>
                  <a:lnTo>
                    <a:pt x="7380732" y="2238375"/>
                  </a:lnTo>
                  <a:lnTo>
                    <a:pt x="7361301" y="2197227"/>
                  </a:lnTo>
                  <a:lnTo>
                    <a:pt x="7341361" y="2156333"/>
                  </a:lnTo>
                  <a:lnTo>
                    <a:pt x="7320915" y="2115693"/>
                  </a:lnTo>
                  <a:lnTo>
                    <a:pt x="7300086" y="2075307"/>
                  </a:lnTo>
                  <a:lnTo>
                    <a:pt x="7278751" y="2035175"/>
                  </a:lnTo>
                  <a:lnTo>
                    <a:pt x="7257034" y="1995424"/>
                  </a:lnTo>
                  <a:lnTo>
                    <a:pt x="7234809" y="1955927"/>
                  </a:lnTo>
                  <a:lnTo>
                    <a:pt x="7212076" y="1916684"/>
                  </a:lnTo>
                  <a:lnTo>
                    <a:pt x="7188961" y="1877695"/>
                  </a:lnTo>
                  <a:lnTo>
                    <a:pt x="7165467" y="1839087"/>
                  </a:lnTo>
                  <a:lnTo>
                    <a:pt x="7141463" y="1800733"/>
                  </a:lnTo>
                  <a:lnTo>
                    <a:pt x="7116953" y="1762633"/>
                  </a:lnTo>
                  <a:lnTo>
                    <a:pt x="7092188" y="1724914"/>
                  </a:lnTo>
                  <a:lnTo>
                    <a:pt x="7066788" y="1687449"/>
                  </a:lnTo>
                  <a:lnTo>
                    <a:pt x="7041134" y="1650365"/>
                  </a:lnTo>
                  <a:lnTo>
                    <a:pt x="7014972" y="1613535"/>
                  </a:lnTo>
                  <a:lnTo>
                    <a:pt x="6988429" y="1577086"/>
                  </a:lnTo>
                  <a:lnTo>
                    <a:pt x="6961505" y="1540891"/>
                  </a:lnTo>
                  <a:lnTo>
                    <a:pt x="6934073" y="1505077"/>
                  </a:lnTo>
                  <a:lnTo>
                    <a:pt x="6906386" y="1469517"/>
                  </a:lnTo>
                  <a:lnTo>
                    <a:pt x="6878192" y="1434338"/>
                  </a:lnTo>
                  <a:lnTo>
                    <a:pt x="6849617" y="1399540"/>
                  </a:lnTo>
                  <a:lnTo>
                    <a:pt x="6820661" y="1364996"/>
                  </a:lnTo>
                  <a:lnTo>
                    <a:pt x="6791198" y="1330833"/>
                  </a:lnTo>
                  <a:lnTo>
                    <a:pt x="6761480" y="1297051"/>
                  </a:lnTo>
                  <a:lnTo>
                    <a:pt x="6731381" y="1263650"/>
                  </a:lnTo>
                  <a:lnTo>
                    <a:pt x="6700901" y="1230502"/>
                  </a:lnTo>
                  <a:lnTo>
                    <a:pt x="6669913" y="1197737"/>
                  </a:lnTo>
                  <a:lnTo>
                    <a:pt x="6638671" y="1165352"/>
                  </a:lnTo>
                  <a:lnTo>
                    <a:pt x="6607048" y="1133348"/>
                  </a:lnTo>
                  <a:lnTo>
                    <a:pt x="6575044" y="1101725"/>
                  </a:lnTo>
                  <a:lnTo>
                    <a:pt x="6542659" y="1070482"/>
                  </a:lnTo>
                  <a:lnTo>
                    <a:pt x="6509892" y="1039622"/>
                  </a:lnTo>
                  <a:lnTo>
                    <a:pt x="6476746" y="1009015"/>
                  </a:lnTo>
                  <a:lnTo>
                    <a:pt x="6443344" y="978916"/>
                  </a:lnTo>
                  <a:lnTo>
                    <a:pt x="6409563" y="949198"/>
                  </a:lnTo>
                  <a:lnTo>
                    <a:pt x="6375400" y="919734"/>
                  </a:lnTo>
                  <a:lnTo>
                    <a:pt x="6340856" y="890777"/>
                  </a:lnTo>
                  <a:lnTo>
                    <a:pt x="6306058" y="862202"/>
                  </a:lnTo>
                  <a:lnTo>
                    <a:pt x="6270879" y="834009"/>
                  </a:lnTo>
                  <a:lnTo>
                    <a:pt x="6235319" y="806323"/>
                  </a:lnTo>
                  <a:lnTo>
                    <a:pt x="6199505" y="778891"/>
                  </a:lnTo>
                  <a:lnTo>
                    <a:pt x="6163309" y="751967"/>
                  </a:lnTo>
                  <a:lnTo>
                    <a:pt x="6126861" y="725424"/>
                  </a:lnTo>
                  <a:lnTo>
                    <a:pt x="6090031" y="699262"/>
                  </a:lnTo>
                  <a:lnTo>
                    <a:pt x="6052947" y="673607"/>
                  </a:lnTo>
                  <a:lnTo>
                    <a:pt x="6015482" y="648207"/>
                  </a:lnTo>
                  <a:lnTo>
                    <a:pt x="5977763" y="623443"/>
                  </a:lnTo>
                  <a:lnTo>
                    <a:pt x="5939663" y="598931"/>
                  </a:lnTo>
                  <a:lnTo>
                    <a:pt x="5901309" y="574928"/>
                  </a:lnTo>
                  <a:lnTo>
                    <a:pt x="5862701" y="551434"/>
                  </a:lnTo>
                  <a:lnTo>
                    <a:pt x="5823711" y="528320"/>
                  </a:lnTo>
                  <a:lnTo>
                    <a:pt x="5784469" y="505587"/>
                  </a:lnTo>
                  <a:lnTo>
                    <a:pt x="5744972" y="483362"/>
                  </a:lnTo>
                  <a:lnTo>
                    <a:pt x="5705221" y="461645"/>
                  </a:lnTo>
                  <a:lnTo>
                    <a:pt x="5665088" y="440309"/>
                  </a:lnTo>
                  <a:lnTo>
                    <a:pt x="5624703" y="419480"/>
                  </a:lnTo>
                  <a:lnTo>
                    <a:pt x="5584063" y="399034"/>
                  </a:lnTo>
                  <a:lnTo>
                    <a:pt x="5543169" y="379095"/>
                  </a:lnTo>
                  <a:lnTo>
                    <a:pt x="5502021" y="359664"/>
                  </a:lnTo>
                  <a:lnTo>
                    <a:pt x="5460492" y="340614"/>
                  </a:lnTo>
                  <a:lnTo>
                    <a:pt x="5418836" y="322072"/>
                  </a:lnTo>
                  <a:lnTo>
                    <a:pt x="5376799" y="304038"/>
                  </a:lnTo>
                  <a:lnTo>
                    <a:pt x="5334634" y="286512"/>
                  </a:lnTo>
                  <a:lnTo>
                    <a:pt x="5292090" y="269494"/>
                  </a:lnTo>
                  <a:lnTo>
                    <a:pt x="5249417" y="252856"/>
                  </a:lnTo>
                  <a:lnTo>
                    <a:pt x="5206492" y="236727"/>
                  </a:lnTo>
                  <a:lnTo>
                    <a:pt x="5163311" y="221234"/>
                  </a:lnTo>
                  <a:lnTo>
                    <a:pt x="5119878" y="206121"/>
                  </a:lnTo>
                  <a:lnTo>
                    <a:pt x="5076190" y="191516"/>
                  </a:lnTo>
                  <a:lnTo>
                    <a:pt x="5032248" y="177419"/>
                  </a:lnTo>
                  <a:lnTo>
                    <a:pt x="4988179" y="163829"/>
                  </a:lnTo>
                  <a:lnTo>
                    <a:pt x="4943729" y="150749"/>
                  </a:lnTo>
                  <a:lnTo>
                    <a:pt x="4899152" y="138175"/>
                  </a:lnTo>
                  <a:lnTo>
                    <a:pt x="4854448" y="126238"/>
                  </a:lnTo>
                  <a:lnTo>
                    <a:pt x="4809363" y="114680"/>
                  </a:lnTo>
                  <a:lnTo>
                    <a:pt x="4764278" y="103759"/>
                  </a:lnTo>
                  <a:lnTo>
                    <a:pt x="4718811" y="93218"/>
                  </a:lnTo>
                  <a:lnTo>
                    <a:pt x="4673219" y="83312"/>
                  </a:lnTo>
                  <a:lnTo>
                    <a:pt x="4627372" y="74041"/>
                  </a:lnTo>
                  <a:lnTo>
                    <a:pt x="4581398" y="65150"/>
                  </a:lnTo>
                  <a:lnTo>
                    <a:pt x="4535169" y="56896"/>
                  </a:lnTo>
                  <a:lnTo>
                    <a:pt x="4488815" y="49149"/>
                  </a:lnTo>
                  <a:lnTo>
                    <a:pt x="4442206" y="41910"/>
                  </a:lnTo>
                  <a:lnTo>
                    <a:pt x="4395469" y="35305"/>
                  </a:lnTo>
                  <a:lnTo>
                    <a:pt x="4348480" y="29210"/>
                  </a:lnTo>
                  <a:lnTo>
                    <a:pt x="4301363" y="23749"/>
                  </a:lnTo>
                  <a:lnTo>
                    <a:pt x="4254119" y="18796"/>
                  </a:lnTo>
                  <a:lnTo>
                    <a:pt x="4206748" y="14477"/>
                  </a:lnTo>
                  <a:lnTo>
                    <a:pt x="4159123" y="10668"/>
                  </a:lnTo>
                  <a:lnTo>
                    <a:pt x="4111371" y="7366"/>
                  </a:lnTo>
                  <a:lnTo>
                    <a:pt x="4063365" y="4699"/>
                  </a:lnTo>
                  <a:lnTo>
                    <a:pt x="4015359" y="2667"/>
                  </a:lnTo>
                  <a:lnTo>
                    <a:pt x="3967099" y="1143"/>
                  </a:lnTo>
                  <a:lnTo>
                    <a:pt x="3918711" y="253"/>
                  </a:lnTo>
                  <a:lnTo>
                    <a:pt x="3870198" y="0"/>
                  </a:lnTo>
                  <a:close/>
                </a:path>
              </a:pathLst>
            </a:custGeom>
            <a:solidFill>
              <a:srgbClr val="07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4615" y="2997707"/>
              <a:ext cx="6850380" cy="6844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9023" y="77723"/>
              <a:ext cx="3456432" cy="144627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091" y="5114544"/>
            <a:ext cx="143256" cy="1417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50086" y="4851653"/>
            <a:ext cx="4502785" cy="305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1C1E20"/>
                </a:solidFill>
                <a:latin typeface="Verdana"/>
                <a:cs typeface="Verdana"/>
              </a:rPr>
              <a:t>Aptitude</a:t>
            </a:r>
            <a:r>
              <a:rPr sz="3600" spc="-45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1C1E20"/>
                </a:solidFill>
                <a:latin typeface="Verdana"/>
                <a:cs typeface="Verdana"/>
              </a:rPr>
              <a:t>Test</a:t>
            </a:r>
            <a:endParaRPr sz="360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3395"/>
              </a:spcBef>
            </a:pPr>
            <a:r>
              <a:rPr sz="3600" spc="-10" dirty="0">
                <a:solidFill>
                  <a:srgbClr val="1C1E20"/>
                </a:solidFill>
                <a:latin typeface="Verdana"/>
                <a:cs typeface="Verdana"/>
              </a:rPr>
              <a:t>Portfolio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sz="3600" spc="-145" dirty="0">
                <a:solidFill>
                  <a:srgbClr val="1C1E20"/>
                </a:solidFill>
                <a:latin typeface="Verdana"/>
                <a:cs typeface="Verdana"/>
              </a:rPr>
              <a:t>Interview</a:t>
            </a:r>
            <a:r>
              <a:rPr sz="3600" spc="-65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3600" spc="-170" dirty="0">
                <a:solidFill>
                  <a:srgbClr val="1C1E20"/>
                </a:solidFill>
                <a:latin typeface="Verdana"/>
                <a:cs typeface="Verdana"/>
              </a:rPr>
              <a:t>(only</a:t>
            </a:r>
            <a:r>
              <a:rPr sz="3600" spc="-65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1C1E20"/>
                </a:solidFill>
                <a:latin typeface="Verdana"/>
                <a:cs typeface="Verdana"/>
              </a:rPr>
              <a:t>for</a:t>
            </a:r>
            <a:r>
              <a:rPr sz="3600" spc="-59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1C1E20"/>
                </a:solidFill>
                <a:latin typeface="Verdana"/>
                <a:cs typeface="Verdana"/>
              </a:rPr>
              <a:t>T7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600" spc="-215" dirty="0">
                <a:solidFill>
                  <a:srgbClr val="1C1E20"/>
                </a:solidFill>
                <a:latin typeface="Verdana"/>
                <a:cs typeface="Verdana"/>
              </a:rPr>
              <a:t>(Master’s)</a:t>
            </a:r>
            <a:r>
              <a:rPr sz="3600" spc="-70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3600" spc="-120" dirty="0">
                <a:solidFill>
                  <a:srgbClr val="1C1E20"/>
                </a:solidFill>
                <a:latin typeface="Verdana"/>
                <a:cs typeface="Verdana"/>
              </a:rPr>
              <a:t>level</a:t>
            </a:r>
            <a:r>
              <a:rPr sz="3600" spc="-60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3600" spc="-50" dirty="0">
                <a:solidFill>
                  <a:srgbClr val="1C1E20"/>
                </a:solidFill>
                <a:latin typeface="Verdana"/>
                <a:cs typeface="Verdana"/>
              </a:rPr>
              <a:t>)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091" y="6091428"/>
            <a:ext cx="143256" cy="1417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044" y="7022592"/>
            <a:ext cx="143256" cy="1417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2763" y="4029836"/>
            <a:ext cx="6206237" cy="437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000"/>
              </a:lnSpc>
              <a:spcBef>
                <a:spcPts val="100"/>
              </a:spcBef>
            </a:pPr>
            <a:r>
              <a:rPr sz="3000" spc="-75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46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65" dirty="0">
                <a:solidFill>
                  <a:srgbClr val="FFFFF8"/>
                </a:solidFill>
                <a:latin typeface="Verdana"/>
                <a:cs typeface="Verdana"/>
              </a:rPr>
              <a:t>purpose</a:t>
            </a:r>
            <a:r>
              <a:rPr sz="3000" spc="-42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of</a:t>
            </a:r>
            <a:r>
              <a:rPr sz="3000" spc="-46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41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Aptitude </a:t>
            </a:r>
            <a:r>
              <a:rPr sz="3000" spc="-190" dirty="0">
                <a:solidFill>
                  <a:srgbClr val="FFFFF8"/>
                </a:solidFill>
                <a:latin typeface="Verdana"/>
                <a:cs typeface="Verdana"/>
              </a:rPr>
              <a:t>Test,</a:t>
            </a:r>
            <a:r>
              <a:rPr sz="3000" spc="-63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75" dirty="0">
                <a:solidFill>
                  <a:srgbClr val="FFFFF8"/>
                </a:solidFill>
                <a:latin typeface="Verdana"/>
                <a:cs typeface="Verdana"/>
              </a:rPr>
              <a:t>as</a:t>
            </a:r>
            <a:r>
              <a:rPr sz="3000" spc="-5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60" dirty="0">
                <a:solidFill>
                  <a:srgbClr val="FFFFF8"/>
                </a:solidFill>
                <a:latin typeface="Verdana"/>
                <a:cs typeface="Verdana"/>
              </a:rPr>
              <a:t>part</a:t>
            </a:r>
            <a:r>
              <a:rPr sz="3000" spc="-50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of</a:t>
            </a:r>
            <a:r>
              <a:rPr sz="3000" spc="-47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40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APEL </a:t>
            </a:r>
            <a:r>
              <a:rPr sz="3000" spc="-150" dirty="0">
                <a:solidFill>
                  <a:srgbClr val="FFFFF8"/>
                </a:solidFill>
                <a:latin typeface="Verdana"/>
                <a:cs typeface="Verdana"/>
              </a:rPr>
              <a:t>assessment,</a:t>
            </a:r>
            <a:r>
              <a:rPr sz="3000" spc="-48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75" dirty="0">
                <a:solidFill>
                  <a:srgbClr val="FFFFF8"/>
                </a:solidFill>
                <a:latin typeface="Verdana"/>
                <a:cs typeface="Verdana"/>
              </a:rPr>
              <a:t>is</a:t>
            </a:r>
            <a:r>
              <a:rPr sz="3000" spc="-5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to</a:t>
            </a:r>
            <a:r>
              <a:rPr sz="3000" spc="-38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65" dirty="0">
                <a:solidFill>
                  <a:srgbClr val="FFFFF8"/>
                </a:solidFill>
                <a:latin typeface="Verdana"/>
                <a:cs typeface="Verdana"/>
              </a:rPr>
              <a:t>cater</a:t>
            </a:r>
            <a:r>
              <a:rPr sz="3000" spc="-47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for </a:t>
            </a:r>
            <a:r>
              <a:rPr lang="en-US" sz="3000" spc="-25" dirty="0">
                <a:solidFill>
                  <a:srgbClr val="FFFFF8"/>
                </a:solidFill>
                <a:latin typeface="Verdana"/>
                <a:cs typeface="Verdana"/>
              </a:rPr>
              <a:t>Malay Language Literacy (for Malaysian’s candidate), </a:t>
            </a:r>
            <a:r>
              <a:rPr lang="en-US" sz="3000" spc="-10" dirty="0">
                <a:solidFill>
                  <a:srgbClr val="FFFFF8"/>
                </a:solidFill>
                <a:latin typeface="Verdana"/>
                <a:cs typeface="Verdana"/>
              </a:rPr>
              <a:t>English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Language</a:t>
            </a:r>
            <a:r>
              <a:rPr lang="en-US" sz="3000" spc="-25" dirty="0">
                <a:solidFill>
                  <a:srgbClr val="FFFFF8"/>
                </a:solidFill>
                <a:latin typeface="Verdana"/>
                <a:cs typeface="Verdana"/>
              </a:rPr>
              <a:t> Literacy, Numerical Literacy</a:t>
            </a:r>
            <a:r>
              <a:rPr sz="3000" spc="-36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and</a:t>
            </a:r>
            <a:r>
              <a:rPr sz="3000" spc="-37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General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Knowledge</a:t>
            </a:r>
            <a:r>
              <a:rPr lang="en-US" sz="3000" spc="-300" dirty="0">
                <a:solidFill>
                  <a:srgbClr val="FFFFF8"/>
                </a:solidFill>
                <a:latin typeface="Verdana"/>
                <a:cs typeface="Verdana"/>
              </a:rPr>
              <a:t>,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Critical </a:t>
            </a:r>
            <a:r>
              <a:rPr sz="3000" spc="-45" dirty="0">
                <a:solidFill>
                  <a:srgbClr val="FFFFF8"/>
                </a:solidFill>
                <a:latin typeface="Verdana"/>
                <a:cs typeface="Verdana"/>
              </a:rPr>
              <a:t>Thinkin</a:t>
            </a:r>
            <a:r>
              <a:rPr lang="en-US" sz="3000" spc="-45" dirty="0">
                <a:solidFill>
                  <a:srgbClr val="FFFFF8"/>
                </a:solidFill>
                <a:latin typeface="Verdana"/>
                <a:cs typeface="Verdana"/>
              </a:rPr>
              <a:t>g &amp; Digital Literacy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of</a:t>
            </a:r>
            <a:r>
              <a:rPr sz="3000" spc="-45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39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candidate.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5695" y="1755393"/>
            <a:ext cx="4338320" cy="2014855"/>
          </a:xfrm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 marR="5080">
              <a:lnSpc>
                <a:spcPct val="74000"/>
              </a:lnSpc>
              <a:spcBef>
                <a:spcPts val="2440"/>
              </a:spcBef>
            </a:pPr>
            <a:r>
              <a:rPr sz="7500" spc="170" dirty="0">
                <a:solidFill>
                  <a:srgbClr val="FFFFFF"/>
                </a:solidFill>
              </a:rPr>
              <a:t>Aptitude </a:t>
            </a:r>
            <a:r>
              <a:rPr sz="7500" spc="30" dirty="0">
                <a:solidFill>
                  <a:srgbClr val="FFFFFF"/>
                </a:solidFill>
              </a:rPr>
              <a:t>Test</a:t>
            </a:r>
            <a:endParaRPr sz="7500"/>
          </a:p>
        </p:txBody>
      </p:sp>
      <p:grpSp>
        <p:nvGrpSpPr>
          <p:cNvPr id="5" name="object 5"/>
          <p:cNvGrpSpPr/>
          <p:nvPr/>
        </p:nvGrpSpPr>
        <p:grpSpPr>
          <a:xfrm>
            <a:off x="8502395" y="0"/>
            <a:ext cx="9782175" cy="8382000"/>
            <a:chOff x="8502395" y="0"/>
            <a:chExt cx="9782175" cy="8382000"/>
          </a:xfrm>
        </p:grpSpPr>
        <p:sp>
          <p:nvSpPr>
            <p:cNvPr id="6" name="object 6"/>
            <p:cNvSpPr/>
            <p:nvPr/>
          </p:nvSpPr>
          <p:spPr>
            <a:xfrm>
              <a:off x="8502395" y="0"/>
              <a:ext cx="9782175" cy="8382000"/>
            </a:xfrm>
            <a:custGeom>
              <a:avLst/>
              <a:gdLst/>
              <a:ahLst/>
              <a:cxnLst/>
              <a:rect l="l" t="t" r="r" b="b"/>
              <a:pathLst>
                <a:path w="9782175" h="8382000">
                  <a:moveTo>
                    <a:pt x="9781921" y="0"/>
                  </a:moveTo>
                  <a:lnTo>
                    <a:pt x="0" y="0"/>
                  </a:lnTo>
                  <a:lnTo>
                    <a:pt x="0" y="8382000"/>
                  </a:lnTo>
                  <a:lnTo>
                    <a:pt x="9781921" y="8382000"/>
                  </a:lnTo>
                  <a:lnTo>
                    <a:pt x="9781921" y="0"/>
                  </a:lnTo>
                  <a:close/>
                </a:path>
              </a:pathLst>
            </a:custGeom>
            <a:solidFill>
              <a:srgbClr val="FF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1579" y="391668"/>
              <a:ext cx="9125712" cy="76581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" y="156971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075" y="3156204"/>
            <a:ext cx="3810000" cy="40965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1308" y="3156204"/>
            <a:ext cx="3809999" cy="40965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2016" y="3156204"/>
            <a:ext cx="3809999" cy="40965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12723" y="3156204"/>
            <a:ext cx="3810000" cy="40965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6333" y="983109"/>
            <a:ext cx="11742856" cy="195630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 marR="5080">
              <a:lnSpc>
                <a:spcPts val="6800"/>
              </a:lnSpc>
              <a:spcBef>
                <a:spcPts val="1655"/>
              </a:spcBef>
            </a:pPr>
            <a:r>
              <a:rPr sz="7000" spc="85" dirty="0">
                <a:solidFill>
                  <a:srgbClr val="0750A2"/>
                </a:solidFill>
              </a:rPr>
              <a:t>Structure</a:t>
            </a:r>
            <a:r>
              <a:rPr sz="7000" spc="165" dirty="0">
                <a:solidFill>
                  <a:srgbClr val="0750A2"/>
                </a:solidFill>
              </a:rPr>
              <a:t> </a:t>
            </a:r>
            <a:r>
              <a:rPr sz="7000" spc="35" dirty="0">
                <a:solidFill>
                  <a:srgbClr val="0750A2"/>
                </a:solidFill>
              </a:rPr>
              <a:t>of </a:t>
            </a:r>
            <a:br>
              <a:rPr lang="en-US" sz="7000" spc="35" dirty="0">
                <a:solidFill>
                  <a:srgbClr val="0750A2"/>
                </a:solidFill>
              </a:rPr>
            </a:br>
            <a:r>
              <a:rPr lang="en-US" sz="7000" spc="140" dirty="0">
                <a:solidFill>
                  <a:srgbClr val="0750A2"/>
                </a:solidFill>
              </a:rPr>
              <a:t>A</a:t>
            </a:r>
            <a:r>
              <a:rPr sz="7000" spc="140" dirty="0">
                <a:solidFill>
                  <a:srgbClr val="0750A2"/>
                </a:solidFill>
              </a:rPr>
              <a:t>ptitude</a:t>
            </a:r>
            <a:r>
              <a:rPr sz="7000" spc="125" dirty="0">
                <a:solidFill>
                  <a:srgbClr val="0750A2"/>
                </a:solidFill>
              </a:rPr>
              <a:t> </a:t>
            </a:r>
            <a:r>
              <a:rPr lang="en-US" sz="7000" spc="55" dirty="0">
                <a:solidFill>
                  <a:srgbClr val="0750A2"/>
                </a:solidFill>
              </a:rPr>
              <a:t>T</a:t>
            </a:r>
            <a:r>
              <a:rPr sz="7000" spc="55" dirty="0">
                <a:solidFill>
                  <a:srgbClr val="0750A2"/>
                </a:solidFill>
              </a:rPr>
              <a:t>est</a:t>
            </a:r>
            <a:r>
              <a:rPr sz="7000" spc="65" dirty="0">
                <a:solidFill>
                  <a:srgbClr val="0750A2"/>
                </a:solidFill>
              </a:rPr>
              <a:t> </a:t>
            </a:r>
            <a:r>
              <a:rPr sz="7000" spc="-355" dirty="0">
                <a:solidFill>
                  <a:srgbClr val="0750A2"/>
                </a:solidFill>
              </a:rPr>
              <a:t>(T</a:t>
            </a:r>
            <a:r>
              <a:rPr lang="en-US" sz="7000" spc="-355" dirty="0">
                <a:solidFill>
                  <a:srgbClr val="0750A2"/>
                </a:solidFill>
              </a:rPr>
              <a:t>-</a:t>
            </a:r>
            <a:r>
              <a:rPr sz="7000" spc="-355" dirty="0">
                <a:solidFill>
                  <a:srgbClr val="0750A2"/>
                </a:solidFill>
              </a:rPr>
              <a:t>6</a:t>
            </a:r>
            <a:r>
              <a:rPr lang="en-US" sz="7000" spc="-355" dirty="0">
                <a:solidFill>
                  <a:srgbClr val="0750A2"/>
                </a:solidFill>
              </a:rPr>
              <a:t> &amp; T-7</a:t>
            </a:r>
            <a:r>
              <a:rPr sz="7000" spc="-355" dirty="0">
                <a:solidFill>
                  <a:srgbClr val="0750A2"/>
                </a:solidFill>
              </a:rPr>
              <a:t>)</a:t>
            </a:r>
            <a:endParaRPr sz="7000" dirty="0"/>
          </a:p>
        </p:txBody>
      </p:sp>
      <p:sp>
        <p:nvSpPr>
          <p:cNvPr id="11" name="object 11"/>
          <p:cNvSpPr txBox="1"/>
          <p:nvPr/>
        </p:nvSpPr>
        <p:spPr>
          <a:xfrm>
            <a:off x="13412723" y="7248143"/>
            <a:ext cx="3810000" cy="1285608"/>
          </a:xfrm>
          <a:prstGeom prst="rect">
            <a:avLst/>
          </a:prstGeom>
          <a:solidFill>
            <a:srgbClr val="0750A2"/>
          </a:solidFill>
        </p:spPr>
        <p:txBody>
          <a:bodyPr vert="horz" wrap="square" lIns="0" tIns="168275" rIns="0" bIns="0" rtlCol="0">
            <a:spAutoFit/>
          </a:bodyPr>
          <a:lstStyle/>
          <a:p>
            <a:pPr marR="24130" algn="ctr">
              <a:lnSpc>
                <a:spcPts val="2900"/>
              </a:lnSpc>
              <a:spcBef>
                <a:spcPts val="1325"/>
              </a:spcBef>
            </a:pPr>
            <a:r>
              <a:rPr sz="2500" spc="190" dirty="0">
                <a:solidFill>
                  <a:srgbClr val="FFFFF8"/>
                </a:solidFill>
                <a:latin typeface="Tahoma"/>
                <a:cs typeface="Tahoma"/>
              </a:rPr>
              <a:t>General</a:t>
            </a:r>
            <a:r>
              <a:rPr sz="2500" spc="360" dirty="0">
                <a:solidFill>
                  <a:srgbClr val="FFFFF8"/>
                </a:solidFill>
                <a:latin typeface="Tahoma"/>
                <a:cs typeface="Tahoma"/>
              </a:rPr>
              <a:t> </a:t>
            </a:r>
            <a:r>
              <a:rPr sz="2500" spc="245" dirty="0">
                <a:solidFill>
                  <a:srgbClr val="FFFFF8"/>
                </a:solidFill>
                <a:latin typeface="Tahoma"/>
                <a:cs typeface="Tahoma"/>
              </a:rPr>
              <a:t>Knowl</a:t>
            </a:r>
            <a:r>
              <a:rPr sz="2500" spc="245" dirty="0">
                <a:solidFill>
                  <a:schemeClr val="bg1"/>
                </a:solidFill>
                <a:latin typeface="Tahoma"/>
                <a:cs typeface="Tahoma"/>
              </a:rPr>
              <a:t>edge</a:t>
            </a:r>
            <a:r>
              <a:rPr lang="en-US" sz="2500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sz="2500" spc="170" dirty="0">
                <a:solidFill>
                  <a:schemeClr val="bg1"/>
                </a:solidFill>
                <a:latin typeface="Tahoma"/>
                <a:cs typeface="Tahoma"/>
              </a:rPr>
              <a:t>Critical</a:t>
            </a:r>
            <a:r>
              <a:rPr sz="2500" spc="39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500" spc="195" dirty="0">
                <a:solidFill>
                  <a:srgbClr val="FFFFF8"/>
                </a:solidFill>
                <a:latin typeface="Tahoma"/>
                <a:cs typeface="Tahoma"/>
              </a:rPr>
              <a:t>Thinking</a:t>
            </a:r>
            <a:r>
              <a:rPr lang="en-US" sz="2500" spc="195" dirty="0">
                <a:solidFill>
                  <a:srgbClr val="FFFFF8"/>
                </a:solidFill>
                <a:latin typeface="Tahoma"/>
                <a:cs typeface="Tahoma"/>
              </a:rPr>
              <a:t> &amp; Digital Literacy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979" y="8684260"/>
            <a:ext cx="11952021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2287905" algn="l"/>
                <a:tab pos="4778375" algn="l"/>
                <a:tab pos="5530850" algn="l"/>
                <a:tab pos="7677150" algn="l"/>
              </a:tabLst>
            </a:pPr>
            <a:r>
              <a:rPr lang="en-US" sz="2100" spc="-20" dirty="0">
                <a:latin typeface="Verdana"/>
                <a:cs typeface="Verdana"/>
              </a:rPr>
              <a:t>*All questions included in the T6 Aptitude Test are exclusively objective in format.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2287905" algn="l"/>
                <a:tab pos="4778375" algn="l"/>
                <a:tab pos="5530850" algn="l"/>
                <a:tab pos="7677150" algn="l"/>
              </a:tabLst>
            </a:pPr>
            <a:endParaRPr lang="en-US" sz="2100" spc="-2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2287905" algn="l"/>
                <a:tab pos="4778375" algn="l"/>
                <a:tab pos="5530850" algn="l"/>
                <a:tab pos="7677150" algn="l"/>
              </a:tabLst>
            </a:pPr>
            <a:r>
              <a:rPr lang="en-US" sz="2100" spc="-20" dirty="0">
                <a:latin typeface="Verdana"/>
                <a:cs typeface="Verdana"/>
              </a:rPr>
              <a:t>**The T7 Aptitude Test comprises objective questions in addition to five structured questions.</a:t>
            </a:r>
            <a:endParaRPr lang="en-MY" sz="2100" dirty="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9023" y="77723"/>
            <a:ext cx="3456432" cy="1446276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09689C51-A8B9-4BDC-E7FE-B9E1D16E197B}"/>
              </a:ext>
            </a:extLst>
          </p:cNvPr>
          <p:cNvSpPr txBox="1"/>
          <p:nvPr/>
        </p:nvSpPr>
        <p:spPr>
          <a:xfrm>
            <a:off x="987552" y="7248143"/>
            <a:ext cx="3810000" cy="1080424"/>
          </a:xfrm>
          <a:prstGeom prst="rect">
            <a:avLst/>
          </a:prstGeom>
          <a:solidFill>
            <a:srgbClr val="0750A2"/>
          </a:solidFill>
        </p:spPr>
        <p:txBody>
          <a:bodyPr vert="horz" wrap="square" lIns="0" tIns="168275" rIns="0" bIns="0" rtlCol="0">
            <a:spAutoFit/>
          </a:bodyPr>
          <a:lstStyle/>
          <a:p>
            <a:pPr marR="24130" algn="ctr">
              <a:lnSpc>
                <a:spcPts val="2900"/>
              </a:lnSpc>
              <a:spcBef>
                <a:spcPts val="1325"/>
              </a:spcBef>
            </a:pPr>
            <a:r>
              <a:rPr lang="en-US" sz="2500" spc="190" dirty="0">
                <a:solidFill>
                  <a:srgbClr val="FFFFF8"/>
                </a:solidFill>
                <a:latin typeface="Tahoma"/>
                <a:cs typeface="Tahoma"/>
              </a:rPr>
              <a:t>Numerical </a:t>
            </a:r>
          </a:p>
          <a:p>
            <a:pPr marR="24130" algn="ctr">
              <a:lnSpc>
                <a:spcPts val="2900"/>
              </a:lnSpc>
              <a:spcBef>
                <a:spcPts val="1325"/>
              </a:spcBef>
            </a:pPr>
            <a:r>
              <a:rPr lang="en-US" sz="2500" spc="195" dirty="0">
                <a:solidFill>
                  <a:srgbClr val="FFFFF8"/>
                </a:solidFill>
                <a:latin typeface="Tahoma"/>
                <a:cs typeface="Tahoma"/>
              </a:rPr>
              <a:t>Literacy</a:t>
            </a:r>
            <a:endParaRPr lang="en-US" sz="1400" spc="195" dirty="0">
              <a:solidFill>
                <a:srgbClr val="FFFFF8"/>
              </a:solidFill>
              <a:latin typeface="Tahoma"/>
              <a:cs typeface="Tahoma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AC4519D-07FF-EB44-1701-CE71CEC9D7B8}"/>
              </a:ext>
            </a:extLst>
          </p:cNvPr>
          <p:cNvSpPr txBox="1"/>
          <p:nvPr/>
        </p:nvSpPr>
        <p:spPr>
          <a:xfrm>
            <a:off x="9267445" y="7248143"/>
            <a:ext cx="3810000" cy="913712"/>
          </a:xfrm>
          <a:prstGeom prst="rect">
            <a:avLst/>
          </a:prstGeom>
          <a:solidFill>
            <a:srgbClr val="0750A2"/>
          </a:solidFill>
        </p:spPr>
        <p:txBody>
          <a:bodyPr vert="horz" wrap="square" lIns="0" tIns="168275" rIns="0" bIns="0" rtlCol="0">
            <a:spAutoFit/>
          </a:bodyPr>
          <a:lstStyle/>
          <a:p>
            <a:pPr marR="24130" algn="ctr">
              <a:lnSpc>
                <a:spcPts val="2900"/>
              </a:lnSpc>
              <a:spcBef>
                <a:spcPts val="1325"/>
              </a:spcBef>
            </a:pPr>
            <a:r>
              <a:rPr lang="en-US" sz="2500" spc="190" dirty="0">
                <a:solidFill>
                  <a:srgbClr val="FFFFF8"/>
                </a:solidFill>
                <a:latin typeface="Tahoma"/>
                <a:cs typeface="Tahoma"/>
              </a:rPr>
              <a:t>English Language </a:t>
            </a:r>
            <a:r>
              <a:rPr lang="en-US" sz="2500" spc="195" dirty="0">
                <a:solidFill>
                  <a:srgbClr val="FFFFF8"/>
                </a:solidFill>
                <a:latin typeface="Tahoma"/>
                <a:cs typeface="Tahoma"/>
              </a:rPr>
              <a:t>Literacy</a:t>
            </a: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B7627817-0247-A911-63BC-631B3DDD37D2}"/>
              </a:ext>
            </a:extLst>
          </p:cNvPr>
          <p:cNvSpPr txBox="1"/>
          <p:nvPr/>
        </p:nvSpPr>
        <p:spPr>
          <a:xfrm>
            <a:off x="5128260" y="7248143"/>
            <a:ext cx="3810000" cy="913712"/>
          </a:xfrm>
          <a:prstGeom prst="rect">
            <a:avLst/>
          </a:prstGeom>
          <a:solidFill>
            <a:srgbClr val="0750A2"/>
          </a:solidFill>
        </p:spPr>
        <p:txBody>
          <a:bodyPr vert="horz" wrap="square" lIns="0" tIns="168275" rIns="0" bIns="0" rtlCol="0">
            <a:spAutoFit/>
          </a:bodyPr>
          <a:lstStyle/>
          <a:p>
            <a:pPr marR="24130" algn="ctr">
              <a:lnSpc>
                <a:spcPts val="2900"/>
              </a:lnSpc>
              <a:spcBef>
                <a:spcPts val="1325"/>
              </a:spcBef>
            </a:pPr>
            <a:r>
              <a:rPr lang="en-US" sz="2500" spc="190" dirty="0">
                <a:solidFill>
                  <a:srgbClr val="FFFFF8"/>
                </a:solidFill>
                <a:latin typeface="Tahoma"/>
                <a:cs typeface="Tahoma"/>
              </a:rPr>
              <a:t>Malay Language </a:t>
            </a:r>
            <a:r>
              <a:rPr lang="en-US" sz="2500" spc="195" dirty="0">
                <a:solidFill>
                  <a:srgbClr val="FFFFF8"/>
                </a:solidFill>
                <a:latin typeface="Tahoma"/>
                <a:cs typeface="Tahoma"/>
              </a:rPr>
              <a:t>Literacy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3794" y="1709369"/>
            <a:ext cx="750189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dirty="0">
                <a:solidFill>
                  <a:srgbClr val="0750A2"/>
                </a:solidFill>
              </a:rPr>
              <a:t>Portfolio</a:t>
            </a:r>
            <a:r>
              <a:rPr sz="5500" spc="484" dirty="0">
                <a:solidFill>
                  <a:srgbClr val="0750A2"/>
                </a:solidFill>
              </a:rPr>
              <a:t> </a:t>
            </a:r>
            <a:r>
              <a:rPr sz="5500" spc="65" dirty="0">
                <a:solidFill>
                  <a:srgbClr val="0750A2"/>
                </a:solidFill>
              </a:rPr>
              <a:t>Submission</a:t>
            </a:r>
            <a:endParaRPr sz="5500"/>
          </a:p>
        </p:txBody>
      </p:sp>
      <p:grpSp>
        <p:nvGrpSpPr>
          <p:cNvPr id="3" name="object 3"/>
          <p:cNvGrpSpPr/>
          <p:nvPr/>
        </p:nvGrpSpPr>
        <p:grpSpPr>
          <a:xfrm>
            <a:off x="0" y="1866900"/>
            <a:ext cx="8570595" cy="8420100"/>
            <a:chOff x="0" y="1866900"/>
            <a:chExt cx="8570595" cy="8420100"/>
          </a:xfrm>
        </p:grpSpPr>
        <p:sp>
          <p:nvSpPr>
            <p:cNvPr id="4" name="object 4"/>
            <p:cNvSpPr/>
            <p:nvPr/>
          </p:nvSpPr>
          <p:spPr>
            <a:xfrm>
              <a:off x="0" y="1866900"/>
              <a:ext cx="8570595" cy="8420100"/>
            </a:xfrm>
            <a:custGeom>
              <a:avLst/>
              <a:gdLst/>
              <a:ahLst/>
              <a:cxnLst/>
              <a:rect l="l" t="t" r="r" b="b"/>
              <a:pathLst>
                <a:path w="8570595" h="8420100">
                  <a:moveTo>
                    <a:pt x="4430903" y="0"/>
                  </a:moveTo>
                  <a:lnTo>
                    <a:pt x="0" y="4879340"/>
                  </a:lnTo>
                  <a:lnTo>
                    <a:pt x="0" y="6291961"/>
                  </a:lnTo>
                  <a:lnTo>
                    <a:pt x="2343658" y="8419738"/>
                  </a:lnTo>
                  <a:lnTo>
                    <a:pt x="4337431" y="8419738"/>
                  </a:lnTo>
                  <a:lnTo>
                    <a:pt x="8570468" y="3758184"/>
                  </a:lnTo>
                  <a:lnTo>
                    <a:pt x="7726933" y="532510"/>
                  </a:lnTo>
                  <a:lnTo>
                    <a:pt x="4430903" y="0"/>
                  </a:lnTo>
                  <a:close/>
                </a:path>
              </a:pathLst>
            </a:custGeom>
            <a:solidFill>
              <a:srgbClr val="0750A2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46604"/>
              <a:ext cx="7740650" cy="7740650"/>
            </a:xfrm>
            <a:custGeom>
              <a:avLst/>
              <a:gdLst/>
              <a:ahLst/>
              <a:cxnLst/>
              <a:rect l="l" t="t" r="r" b="b"/>
              <a:pathLst>
                <a:path w="7740650" h="7740650">
                  <a:moveTo>
                    <a:pt x="3870198" y="0"/>
                  </a:moveTo>
                  <a:lnTo>
                    <a:pt x="3821684" y="253"/>
                  </a:lnTo>
                  <a:lnTo>
                    <a:pt x="3773297" y="1143"/>
                  </a:lnTo>
                  <a:lnTo>
                    <a:pt x="3725037" y="2667"/>
                  </a:lnTo>
                  <a:lnTo>
                    <a:pt x="3677030" y="4699"/>
                  </a:lnTo>
                  <a:lnTo>
                    <a:pt x="3629025" y="7366"/>
                  </a:lnTo>
                  <a:lnTo>
                    <a:pt x="3581273" y="10668"/>
                  </a:lnTo>
                  <a:lnTo>
                    <a:pt x="3533648" y="14477"/>
                  </a:lnTo>
                  <a:lnTo>
                    <a:pt x="3486277" y="18796"/>
                  </a:lnTo>
                  <a:lnTo>
                    <a:pt x="3439033" y="23749"/>
                  </a:lnTo>
                  <a:lnTo>
                    <a:pt x="3391916" y="29210"/>
                  </a:lnTo>
                  <a:lnTo>
                    <a:pt x="3344926" y="35305"/>
                  </a:lnTo>
                  <a:lnTo>
                    <a:pt x="3298190" y="41910"/>
                  </a:lnTo>
                  <a:lnTo>
                    <a:pt x="3251580" y="49149"/>
                  </a:lnTo>
                  <a:lnTo>
                    <a:pt x="3205226" y="56896"/>
                  </a:lnTo>
                  <a:lnTo>
                    <a:pt x="3158998" y="65150"/>
                  </a:lnTo>
                  <a:lnTo>
                    <a:pt x="3113024" y="74041"/>
                  </a:lnTo>
                  <a:lnTo>
                    <a:pt x="3067177" y="83312"/>
                  </a:lnTo>
                  <a:lnTo>
                    <a:pt x="3021584" y="93218"/>
                  </a:lnTo>
                  <a:lnTo>
                    <a:pt x="2976245" y="103759"/>
                  </a:lnTo>
                  <a:lnTo>
                    <a:pt x="2931033" y="114680"/>
                  </a:lnTo>
                  <a:lnTo>
                    <a:pt x="2885948" y="126238"/>
                  </a:lnTo>
                  <a:lnTo>
                    <a:pt x="2841244" y="138175"/>
                  </a:lnTo>
                  <a:lnTo>
                    <a:pt x="2796667" y="150749"/>
                  </a:lnTo>
                  <a:lnTo>
                    <a:pt x="2752217" y="163829"/>
                  </a:lnTo>
                  <a:lnTo>
                    <a:pt x="2708148" y="177419"/>
                  </a:lnTo>
                  <a:lnTo>
                    <a:pt x="2664206" y="191516"/>
                  </a:lnTo>
                  <a:lnTo>
                    <a:pt x="2620518" y="206121"/>
                  </a:lnTo>
                  <a:lnTo>
                    <a:pt x="2577084" y="221234"/>
                  </a:lnTo>
                  <a:lnTo>
                    <a:pt x="2533904" y="236727"/>
                  </a:lnTo>
                  <a:lnTo>
                    <a:pt x="2490978" y="252856"/>
                  </a:lnTo>
                  <a:lnTo>
                    <a:pt x="2448306" y="269494"/>
                  </a:lnTo>
                  <a:lnTo>
                    <a:pt x="2405761" y="286512"/>
                  </a:lnTo>
                  <a:lnTo>
                    <a:pt x="2363597" y="304038"/>
                  </a:lnTo>
                  <a:lnTo>
                    <a:pt x="2321560" y="322072"/>
                  </a:lnTo>
                  <a:lnTo>
                    <a:pt x="2279904" y="340614"/>
                  </a:lnTo>
                  <a:lnTo>
                    <a:pt x="2238375" y="359664"/>
                  </a:lnTo>
                  <a:lnTo>
                    <a:pt x="2197227" y="379095"/>
                  </a:lnTo>
                  <a:lnTo>
                    <a:pt x="2156333" y="399034"/>
                  </a:lnTo>
                  <a:lnTo>
                    <a:pt x="2115693" y="419480"/>
                  </a:lnTo>
                  <a:lnTo>
                    <a:pt x="2075307" y="440309"/>
                  </a:lnTo>
                  <a:lnTo>
                    <a:pt x="2035175" y="461645"/>
                  </a:lnTo>
                  <a:lnTo>
                    <a:pt x="1995424" y="483362"/>
                  </a:lnTo>
                  <a:lnTo>
                    <a:pt x="1955927" y="505587"/>
                  </a:lnTo>
                  <a:lnTo>
                    <a:pt x="1916683" y="528320"/>
                  </a:lnTo>
                  <a:lnTo>
                    <a:pt x="1877695" y="551434"/>
                  </a:lnTo>
                  <a:lnTo>
                    <a:pt x="1839087" y="574928"/>
                  </a:lnTo>
                  <a:lnTo>
                    <a:pt x="1800733" y="598931"/>
                  </a:lnTo>
                  <a:lnTo>
                    <a:pt x="1762633" y="623443"/>
                  </a:lnTo>
                  <a:lnTo>
                    <a:pt x="1724914" y="648207"/>
                  </a:lnTo>
                  <a:lnTo>
                    <a:pt x="1687449" y="673607"/>
                  </a:lnTo>
                  <a:lnTo>
                    <a:pt x="1650364" y="699262"/>
                  </a:lnTo>
                  <a:lnTo>
                    <a:pt x="1613535" y="725424"/>
                  </a:lnTo>
                  <a:lnTo>
                    <a:pt x="1577086" y="751967"/>
                  </a:lnTo>
                  <a:lnTo>
                    <a:pt x="1540891" y="778891"/>
                  </a:lnTo>
                  <a:lnTo>
                    <a:pt x="1505077" y="806323"/>
                  </a:lnTo>
                  <a:lnTo>
                    <a:pt x="1469517" y="834009"/>
                  </a:lnTo>
                  <a:lnTo>
                    <a:pt x="1434338" y="862202"/>
                  </a:lnTo>
                  <a:lnTo>
                    <a:pt x="1399540" y="890777"/>
                  </a:lnTo>
                  <a:lnTo>
                    <a:pt x="1364996" y="919734"/>
                  </a:lnTo>
                  <a:lnTo>
                    <a:pt x="1330833" y="949198"/>
                  </a:lnTo>
                  <a:lnTo>
                    <a:pt x="1297051" y="978916"/>
                  </a:lnTo>
                  <a:lnTo>
                    <a:pt x="1263624" y="1009015"/>
                  </a:lnTo>
                  <a:lnTo>
                    <a:pt x="1230528" y="1039622"/>
                  </a:lnTo>
                  <a:lnTo>
                    <a:pt x="1197787" y="1070482"/>
                  </a:lnTo>
                  <a:lnTo>
                    <a:pt x="1165402" y="1101725"/>
                  </a:lnTo>
                  <a:lnTo>
                    <a:pt x="1133386" y="1133348"/>
                  </a:lnTo>
                  <a:lnTo>
                    <a:pt x="1101737" y="1165352"/>
                  </a:lnTo>
                  <a:lnTo>
                    <a:pt x="1070457" y="1197737"/>
                  </a:lnTo>
                  <a:lnTo>
                    <a:pt x="1039558" y="1230502"/>
                  </a:lnTo>
                  <a:lnTo>
                    <a:pt x="1009040" y="1263650"/>
                  </a:lnTo>
                  <a:lnTo>
                    <a:pt x="978903" y="1297051"/>
                  </a:lnTo>
                  <a:lnTo>
                    <a:pt x="949147" y="1330833"/>
                  </a:lnTo>
                  <a:lnTo>
                    <a:pt x="919772" y="1364996"/>
                  </a:lnTo>
                  <a:lnTo>
                    <a:pt x="890803" y="1399540"/>
                  </a:lnTo>
                  <a:lnTo>
                    <a:pt x="862228" y="1434338"/>
                  </a:lnTo>
                  <a:lnTo>
                    <a:pt x="834047" y="1469517"/>
                  </a:lnTo>
                  <a:lnTo>
                    <a:pt x="806272" y="1505077"/>
                  </a:lnTo>
                  <a:lnTo>
                    <a:pt x="778903" y="1540891"/>
                  </a:lnTo>
                  <a:lnTo>
                    <a:pt x="751941" y="1577086"/>
                  </a:lnTo>
                  <a:lnTo>
                    <a:pt x="725385" y="1613535"/>
                  </a:lnTo>
                  <a:lnTo>
                    <a:pt x="699262" y="1650365"/>
                  </a:lnTo>
                  <a:lnTo>
                    <a:pt x="673544" y="1687449"/>
                  </a:lnTo>
                  <a:lnTo>
                    <a:pt x="648258" y="1724914"/>
                  </a:lnTo>
                  <a:lnTo>
                    <a:pt x="623404" y="1762633"/>
                  </a:lnTo>
                  <a:lnTo>
                    <a:pt x="598970" y="1800733"/>
                  </a:lnTo>
                  <a:lnTo>
                    <a:pt x="574967" y="1839087"/>
                  </a:lnTo>
                  <a:lnTo>
                    <a:pt x="551408" y="1877695"/>
                  </a:lnTo>
                  <a:lnTo>
                    <a:pt x="528294" y="1916684"/>
                  </a:lnTo>
                  <a:lnTo>
                    <a:pt x="505625" y="1955927"/>
                  </a:lnTo>
                  <a:lnTo>
                    <a:pt x="483400" y="1995424"/>
                  </a:lnTo>
                  <a:lnTo>
                    <a:pt x="461619" y="2035175"/>
                  </a:lnTo>
                  <a:lnTo>
                    <a:pt x="440296" y="2075307"/>
                  </a:lnTo>
                  <a:lnTo>
                    <a:pt x="419442" y="2115693"/>
                  </a:lnTo>
                  <a:lnTo>
                    <a:pt x="399034" y="2156333"/>
                  </a:lnTo>
                  <a:lnTo>
                    <a:pt x="379095" y="2197227"/>
                  </a:lnTo>
                  <a:lnTo>
                    <a:pt x="359638" y="2238375"/>
                  </a:lnTo>
                  <a:lnTo>
                    <a:pt x="340639" y="2279904"/>
                  </a:lnTo>
                  <a:lnTo>
                    <a:pt x="322122" y="2321560"/>
                  </a:lnTo>
                  <a:lnTo>
                    <a:pt x="304076" y="2363597"/>
                  </a:lnTo>
                  <a:lnTo>
                    <a:pt x="286512" y="2405761"/>
                  </a:lnTo>
                  <a:lnTo>
                    <a:pt x="269443" y="2448306"/>
                  </a:lnTo>
                  <a:lnTo>
                    <a:pt x="252857" y="2490978"/>
                  </a:lnTo>
                  <a:lnTo>
                    <a:pt x="236766" y="2533904"/>
                  </a:lnTo>
                  <a:lnTo>
                    <a:pt x="221170" y="2577084"/>
                  </a:lnTo>
                  <a:lnTo>
                    <a:pt x="206082" y="2620518"/>
                  </a:lnTo>
                  <a:lnTo>
                    <a:pt x="191490" y="2664206"/>
                  </a:lnTo>
                  <a:lnTo>
                    <a:pt x="177406" y="2708148"/>
                  </a:lnTo>
                  <a:lnTo>
                    <a:pt x="163817" y="2752217"/>
                  </a:lnTo>
                  <a:lnTo>
                    <a:pt x="150761" y="2796667"/>
                  </a:lnTo>
                  <a:lnTo>
                    <a:pt x="138214" y="2841244"/>
                  </a:lnTo>
                  <a:lnTo>
                    <a:pt x="126191" y="2885948"/>
                  </a:lnTo>
                  <a:lnTo>
                    <a:pt x="114688" y="2931033"/>
                  </a:lnTo>
                  <a:lnTo>
                    <a:pt x="103715" y="2976245"/>
                  </a:lnTo>
                  <a:lnTo>
                    <a:pt x="93271" y="3021584"/>
                  </a:lnTo>
                  <a:lnTo>
                    <a:pt x="83362" y="3067177"/>
                  </a:lnTo>
                  <a:lnTo>
                    <a:pt x="73991" y="3113024"/>
                  </a:lnTo>
                  <a:lnTo>
                    <a:pt x="65162" y="3158998"/>
                  </a:lnTo>
                  <a:lnTo>
                    <a:pt x="56875" y="3205226"/>
                  </a:lnTo>
                  <a:lnTo>
                    <a:pt x="49138" y="3251581"/>
                  </a:lnTo>
                  <a:lnTo>
                    <a:pt x="41953" y="3298190"/>
                  </a:lnTo>
                  <a:lnTo>
                    <a:pt x="35321" y="3344926"/>
                  </a:lnTo>
                  <a:lnTo>
                    <a:pt x="29249" y="3391916"/>
                  </a:lnTo>
                  <a:lnTo>
                    <a:pt x="23738" y="3439033"/>
                  </a:lnTo>
                  <a:lnTo>
                    <a:pt x="18793" y="3486277"/>
                  </a:lnTo>
                  <a:lnTo>
                    <a:pt x="14417" y="3533648"/>
                  </a:lnTo>
                  <a:lnTo>
                    <a:pt x="10612" y="3581273"/>
                  </a:lnTo>
                  <a:lnTo>
                    <a:pt x="7383" y="3629025"/>
                  </a:lnTo>
                  <a:lnTo>
                    <a:pt x="4734" y="3677031"/>
                  </a:lnTo>
                  <a:lnTo>
                    <a:pt x="2667" y="3725037"/>
                  </a:lnTo>
                  <a:lnTo>
                    <a:pt x="1187" y="3773297"/>
                  </a:lnTo>
                  <a:lnTo>
                    <a:pt x="296" y="3821684"/>
                  </a:lnTo>
                  <a:lnTo>
                    <a:pt x="0" y="3870198"/>
                  </a:lnTo>
                  <a:lnTo>
                    <a:pt x="0" y="7740400"/>
                  </a:lnTo>
                  <a:lnTo>
                    <a:pt x="3870198" y="7740400"/>
                  </a:lnTo>
                  <a:lnTo>
                    <a:pt x="3918712" y="7740102"/>
                  </a:lnTo>
                  <a:lnTo>
                    <a:pt x="3967099" y="7739211"/>
                  </a:lnTo>
                  <a:lnTo>
                    <a:pt x="4015359" y="7737731"/>
                  </a:lnTo>
                  <a:lnTo>
                    <a:pt x="4063365" y="7735664"/>
                  </a:lnTo>
                  <a:lnTo>
                    <a:pt x="4111371" y="7733015"/>
                  </a:lnTo>
                  <a:lnTo>
                    <a:pt x="4159123" y="7729787"/>
                  </a:lnTo>
                  <a:lnTo>
                    <a:pt x="4206748" y="7725982"/>
                  </a:lnTo>
                  <a:lnTo>
                    <a:pt x="4254119" y="7721606"/>
                  </a:lnTo>
                  <a:lnTo>
                    <a:pt x="4301363" y="7716660"/>
                  </a:lnTo>
                  <a:lnTo>
                    <a:pt x="4348480" y="7711149"/>
                  </a:lnTo>
                  <a:lnTo>
                    <a:pt x="4395470" y="7705078"/>
                  </a:lnTo>
                  <a:lnTo>
                    <a:pt x="4442206" y="7698446"/>
                  </a:lnTo>
                  <a:lnTo>
                    <a:pt x="4488815" y="7691260"/>
                  </a:lnTo>
                  <a:lnTo>
                    <a:pt x="4535170" y="7683524"/>
                  </a:lnTo>
                  <a:lnTo>
                    <a:pt x="4581398" y="7675238"/>
                  </a:lnTo>
                  <a:lnTo>
                    <a:pt x="4627372" y="7666408"/>
                  </a:lnTo>
                  <a:lnTo>
                    <a:pt x="4673219" y="7657035"/>
                  </a:lnTo>
                  <a:lnTo>
                    <a:pt x="4718812" y="7647127"/>
                  </a:lnTo>
                  <a:lnTo>
                    <a:pt x="4764278" y="7636683"/>
                  </a:lnTo>
                  <a:lnTo>
                    <a:pt x="4809363" y="7625709"/>
                  </a:lnTo>
                  <a:lnTo>
                    <a:pt x="4854448" y="7614208"/>
                  </a:lnTo>
                  <a:lnTo>
                    <a:pt x="4899152" y="7602181"/>
                  </a:lnTo>
                  <a:lnTo>
                    <a:pt x="4943729" y="7589634"/>
                  </a:lnTo>
                  <a:lnTo>
                    <a:pt x="4988179" y="7576578"/>
                  </a:lnTo>
                  <a:lnTo>
                    <a:pt x="5032248" y="7563002"/>
                  </a:lnTo>
                  <a:lnTo>
                    <a:pt x="5076190" y="7548918"/>
                  </a:lnTo>
                  <a:lnTo>
                    <a:pt x="5119878" y="7534325"/>
                  </a:lnTo>
                  <a:lnTo>
                    <a:pt x="5163312" y="7519225"/>
                  </a:lnTo>
                  <a:lnTo>
                    <a:pt x="5206492" y="7503629"/>
                  </a:lnTo>
                  <a:lnTo>
                    <a:pt x="5249418" y="7487539"/>
                  </a:lnTo>
                  <a:lnTo>
                    <a:pt x="5292090" y="7470952"/>
                  </a:lnTo>
                  <a:lnTo>
                    <a:pt x="5334635" y="7453884"/>
                  </a:lnTo>
                  <a:lnTo>
                    <a:pt x="5376799" y="7436319"/>
                  </a:lnTo>
                  <a:lnTo>
                    <a:pt x="5418836" y="7418285"/>
                  </a:lnTo>
                  <a:lnTo>
                    <a:pt x="5460492" y="7399756"/>
                  </a:lnTo>
                  <a:lnTo>
                    <a:pt x="5502021" y="7380770"/>
                  </a:lnTo>
                  <a:lnTo>
                    <a:pt x="5543169" y="7361301"/>
                  </a:lnTo>
                  <a:lnTo>
                    <a:pt x="5584063" y="7341362"/>
                  </a:lnTo>
                  <a:lnTo>
                    <a:pt x="5624703" y="7320965"/>
                  </a:lnTo>
                  <a:lnTo>
                    <a:pt x="5665089" y="7300099"/>
                  </a:lnTo>
                  <a:lnTo>
                    <a:pt x="5705221" y="7278776"/>
                  </a:lnTo>
                  <a:lnTo>
                    <a:pt x="5744972" y="7257008"/>
                  </a:lnTo>
                  <a:lnTo>
                    <a:pt x="5784469" y="7234783"/>
                  </a:lnTo>
                  <a:lnTo>
                    <a:pt x="5823712" y="7212101"/>
                  </a:lnTo>
                  <a:lnTo>
                    <a:pt x="5862701" y="7188987"/>
                  </a:lnTo>
                  <a:lnTo>
                    <a:pt x="5901309" y="7165428"/>
                  </a:lnTo>
                  <a:lnTo>
                    <a:pt x="5939663" y="7141425"/>
                  </a:lnTo>
                  <a:lnTo>
                    <a:pt x="5977763" y="7117003"/>
                  </a:lnTo>
                  <a:lnTo>
                    <a:pt x="6015482" y="7092137"/>
                  </a:lnTo>
                  <a:lnTo>
                    <a:pt x="6052947" y="7066851"/>
                  </a:lnTo>
                  <a:lnTo>
                    <a:pt x="6090031" y="7041146"/>
                  </a:lnTo>
                  <a:lnTo>
                    <a:pt x="6126861" y="7015010"/>
                  </a:lnTo>
                  <a:lnTo>
                    <a:pt x="6163310" y="6988467"/>
                  </a:lnTo>
                  <a:lnTo>
                    <a:pt x="6199505" y="6961505"/>
                  </a:lnTo>
                  <a:lnTo>
                    <a:pt x="6235319" y="6934136"/>
                  </a:lnTo>
                  <a:lnTo>
                    <a:pt x="6270879" y="6906348"/>
                  </a:lnTo>
                  <a:lnTo>
                    <a:pt x="6306058" y="6878180"/>
                  </a:lnTo>
                  <a:lnTo>
                    <a:pt x="6340856" y="6849592"/>
                  </a:lnTo>
                  <a:lnTo>
                    <a:pt x="6375400" y="6820623"/>
                  </a:lnTo>
                  <a:lnTo>
                    <a:pt x="6409563" y="6791261"/>
                  </a:lnTo>
                  <a:lnTo>
                    <a:pt x="6443345" y="6761505"/>
                  </a:lnTo>
                  <a:lnTo>
                    <a:pt x="6476746" y="6731355"/>
                  </a:lnTo>
                  <a:lnTo>
                    <a:pt x="6509893" y="6700837"/>
                  </a:lnTo>
                  <a:lnTo>
                    <a:pt x="6542658" y="6669938"/>
                  </a:lnTo>
                  <a:lnTo>
                    <a:pt x="6575044" y="6638658"/>
                  </a:lnTo>
                  <a:lnTo>
                    <a:pt x="6607048" y="6607009"/>
                  </a:lnTo>
                  <a:lnTo>
                    <a:pt x="6638671" y="6574993"/>
                  </a:lnTo>
                  <a:lnTo>
                    <a:pt x="6669913" y="6542620"/>
                  </a:lnTo>
                  <a:lnTo>
                    <a:pt x="6700901" y="6509880"/>
                  </a:lnTo>
                  <a:lnTo>
                    <a:pt x="6731381" y="6476771"/>
                  </a:lnTo>
                  <a:lnTo>
                    <a:pt x="6761480" y="6443345"/>
                  </a:lnTo>
                  <a:lnTo>
                    <a:pt x="6791198" y="6409563"/>
                  </a:lnTo>
                  <a:lnTo>
                    <a:pt x="6820661" y="6375400"/>
                  </a:lnTo>
                  <a:lnTo>
                    <a:pt x="6849618" y="6340856"/>
                  </a:lnTo>
                  <a:lnTo>
                    <a:pt x="6878193" y="6306058"/>
                  </a:lnTo>
                  <a:lnTo>
                    <a:pt x="6906386" y="6270879"/>
                  </a:lnTo>
                  <a:lnTo>
                    <a:pt x="6934073" y="6235319"/>
                  </a:lnTo>
                  <a:lnTo>
                    <a:pt x="6961505" y="6199505"/>
                  </a:lnTo>
                  <a:lnTo>
                    <a:pt x="6988429" y="6163310"/>
                  </a:lnTo>
                  <a:lnTo>
                    <a:pt x="7014972" y="6126861"/>
                  </a:lnTo>
                  <a:lnTo>
                    <a:pt x="7041133" y="6090031"/>
                  </a:lnTo>
                  <a:lnTo>
                    <a:pt x="7066915" y="6052947"/>
                  </a:lnTo>
                  <a:lnTo>
                    <a:pt x="7092188" y="6015482"/>
                  </a:lnTo>
                  <a:lnTo>
                    <a:pt x="7116953" y="5977763"/>
                  </a:lnTo>
                  <a:lnTo>
                    <a:pt x="7141464" y="5939663"/>
                  </a:lnTo>
                  <a:lnTo>
                    <a:pt x="7165467" y="5901309"/>
                  </a:lnTo>
                  <a:lnTo>
                    <a:pt x="7188961" y="5862701"/>
                  </a:lnTo>
                  <a:lnTo>
                    <a:pt x="7212076" y="5823712"/>
                  </a:lnTo>
                  <a:lnTo>
                    <a:pt x="7234808" y="5784469"/>
                  </a:lnTo>
                  <a:lnTo>
                    <a:pt x="7257033" y="5744972"/>
                  </a:lnTo>
                  <a:lnTo>
                    <a:pt x="7278751" y="5705221"/>
                  </a:lnTo>
                  <a:lnTo>
                    <a:pt x="7300086" y="5665089"/>
                  </a:lnTo>
                  <a:lnTo>
                    <a:pt x="7320915" y="5624703"/>
                  </a:lnTo>
                  <a:lnTo>
                    <a:pt x="7341361" y="5584063"/>
                  </a:lnTo>
                  <a:lnTo>
                    <a:pt x="7361301" y="5543169"/>
                  </a:lnTo>
                  <a:lnTo>
                    <a:pt x="7380732" y="5502021"/>
                  </a:lnTo>
                  <a:lnTo>
                    <a:pt x="7399782" y="5460492"/>
                  </a:lnTo>
                  <a:lnTo>
                    <a:pt x="7418324" y="5418836"/>
                  </a:lnTo>
                  <a:lnTo>
                    <a:pt x="7436358" y="5376799"/>
                  </a:lnTo>
                  <a:lnTo>
                    <a:pt x="7453883" y="5334635"/>
                  </a:lnTo>
                  <a:lnTo>
                    <a:pt x="7470902" y="5292090"/>
                  </a:lnTo>
                  <a:lnTo>
                    <a:pt x="7487539" y="5249418"/>
                  </a:lnTo>
                  <a:lnTo>
                    <a:pt x="7503668" y="5206492"/>
                  </a:lnTo>
                  <a:lnTo>
                    <a:pt x="7519289" y="5163312"/>
                  </a:lnTo>
                  <a:lnTo>
                    <a:pt x="7534275" y="5119878"/>
                  </a:lnTo>
                  <a:lnTo>
                    <a:pt x="7548880" y="5076190"/>
                  </a:lnTo>
                  <a:lnTo>
                    <a:pt x="7562977" y="5032248"/>
                  </a:lnTo>
                  <a:lnTo>
                    <a:pt x="7576566" y="4988179"/>
                  </a:lnTo>
                  <a:lnTo>
                    <a:pt x="7589647" y="4943729"/>
                  </a:lnTo>
                  <a:lnTo>
                    <a:pt x="7602220" y="4899152"/>
                  </a:lnTo>
                  <a:lnTo>
                    <a:pt x="7614158" y="4854448"/>
                  </a:lnTo>
                  <a:lnTo>
                    <a:pt x="7625715" y="4809363"/>
                  </a:lnTo>
                  <a:lnTo>
                    <a:pt x="7636636" y="4764278"/>
                  </a:lnTo>
                  <a:lnTo>
                    <a:pt x="7647178" y="4718812"/>
                  </a:lnTo>
                  <a:lnTo>
                    <a:pt x="7657083" y="4673219"/>
                  </a:lnTo>
                  <a:lnTo>
                    <a:pt x="7666355" y="4627372"/>
                  </a:lnTo>
                  <a:lnTo>
                    <a:pt x="7675245" y="4581398"/>
                  </a:lnTo>
                  <a:lnTo>
                    <a:pt x="7683500" y="4535170"/>
                  </a:lnTo>
                  <a:lnTo>
                    <a:pt x="7691247" y="4488815"/>
                  </a:lnTo>
                  <a:lnTo>
                    <a:pt x="7698485" y="4442206"/>
                  </a:lnTo>
                  <a:lnTo>
                    <a:pt x="7705090" y="4395470"/>
                  </a:lnTo>
                  <a:lnTo>
                    <a:pt x="7711185" y="4348480"/>
                  </a:lnTo>
                  <a:lnTo>
                    <a:pt x="7716647" y="4301363"/>
                  </a:lnTo>
                  <a:lnTo>
                    <a:pt x="7721600" y="4254119"/>
                  </a:lnTo>
                  <a:lnTo>
                    <a:pt x="7726045" y="4206748"/>
                  </a:lnTo>
                  <a:lnTo>
                    <a:pt x="7729728" y="4159123"/>
                  </a:lnTo>
                  <a:lnTo>
                    <a:pt x="7733030" y="4111371"/>
                  </a:lnTo>
                  <a:lnTo>
                    <a:pt x="7735697" y="4063365"/>
                  </a:lnTo>
                  <a:lnTo>
                    <a:pt x="7737729" y="4015359"/>
                  </a:lnTo>
                  <a:lnTo>
                    <a:pt x="7739253" y="3967099"/>
                  </a:lnTo>
                  <a:lnTo>
                    <a:pt x="7740142" y="3918712"/>
                  </a:lnTo>
                  <a:lnTo>
                    <a:pt x="7740396" y="3870198"/>
                  </a:lnTo>
                  <a:lnTo>
                    <a:pt x="7740142" y="3821684"/>
                  </a:lnTo>
                  <a:lnTo>
                    <a:pt x="7739253" y="3773297"/>
                  </a:lnTo>
                  <a:lnTo>
                    <a:pt x="7737729" y="3725037"/>
                  </a:lnTo>
                  <a:lnTo>
                    <a:pt x="7735697" y="3677031"/>
                  </a:lnTo>
                  <a:lnTo>
                    <a:pt x="7733030" y="3629025"/>
                  </a:lnTo>
                  <a:lnTo>
                    <a:pt x="7729728" y="3581273"/>
                  </a:lnTo>
                  <a:lnTo>
                    <a:pt x="7726045" y="3533648"/>
                  </a:lnTo>
                  <a:lnTo>
                    <a:pt x="7721600" y="3486277"/>
                  </a:lnTo>
                  <a:lnTo>
                    <a:pt x="7716647" y="3439033"/>
                  </a:lnTo>
                  <a:lnTo>
                    <a:pt x="7711185" y="3391916"/>
                  </a:lnTo>
                  <a:lnTo>
                    <a:pt x="7705090" y="3344926"/>
                  </a:lnTo>
                  <a:lnTo>
                    <a:pt x="7698485" y="3298190"/>
                  </a:lnTo>
                  <a:lnTo>
                    <a:pt x="7691247" y="3251581"/>
                  </a:lnTo>
                  <a:lnTo>
                    <a:pt x="7683500" y="3205226"/>
                  </a:lnTo>
                  <a:lnTo>
                    <a:pt x="7675245" y="3158998"/>
                  </a:lnTo>
                  <a:lnTo>
                    <a:pt x="7666355" y="3113024"/>
                  </a:lnTo>
                  <a:lnTo>
                    <a:pt x="7657083" y="3067177"/>
                  </a:lnTo>
                  <a:lnTo>
                    <a:pt x="7647178" y="3021584"/>
                  </a:lnTo>
                  <a:lnTo>
                    <a:pt x="7636636" y="2976245"/>
                  </a:lnTo>
                  <a:lnTo>
                    <a:pt x="7625715" y="2931033"/>
                  </a:lnTo>
                  <a:lnTo>
                    <a:pt x="7614158" y="2885948"/>
                  </a:lnTo>
                  <a:lnTo>
                    <a:pt x="7602220" y="2841244"/>
                  </a:lnTo>
                  <a:lnTo>
                    <a:pt x="7589647" y="2796667"/>
                  </a:lnTo>
                  <a:lnTo>
                    <a:pt x="7576566" y="2752217"/>
                  </a:lnTo>
                  <a:lnTo>
                    <a:pt x="7562977" y="2708148"/>
                  </a:lnTo>
                  <a:lnTo>
                    <a:pt x="7548880" y="2664206"/>
                  </a:lnTo>
                  <a:lnTo>
                    <a:pt x="7534275" y="2620518"/>
                  </a:lnTo>
                  <a:lnTo>
                    <a:pt x="7519289" y="2577084"/>
                  </a:lnTo>
                  <a:lnTo>
                    <a:pt x="7503668" y="2533904"/>
                  </a:lnTo>
                  <a:lnTo>
                    <a:pt x="7487539" y="2490978"/>
                  </a:lnTo>
                  <a:lnTo>
                    <a:pt x="7470902" y="2448306"/>
                  </a:lnTo>
                  <a:lnTo>
                    <a:pt x="7453883" y="2405761"/>
                  </a:lnTo>
                  <a:lnTo>
                    <a:pt x="7436358" y="2363597"/>
                  </a:lnTo>
                  <a:lnTo>
                    <a:pt x="7418324" y="2321560"/>
                  </a:lnTo>
                  <a:lnTo>
                    <a:pt x="7399782" y="2279904"/>
                  </a:lnTo>
                  <a:lnTo>
                    <a:pt x="7380732" y="2238375"/>
                  </a:lnTo>
                  <a:lnTo>
                    <a:pt x="7361301" y="2197227"/>
                  </a:lnTo>
                  <a:lnTo>
                    <a:pt x="7341361" y="2156333"/>
                  </a:lnTo>
                  <a:lnTo>
                    <a:pt x="7320915" y="2115693"/>
                  </a:lnTo>
                  <a:lnTo>
                    <a:pt x="7300086" y="2075307"/>
                  </a:lnTo>
                  <a:lnTo>
                    <a:pt x="7278751" y="2035175"/>
                  </a:lnTo>
                  <a:lnTo>
                    <a:pt x="7257033" y="1995424"/>
                  </a:lnTo>
                  <a:lnTo>
                    <a:pt x="7234808" y="1955927"/>
                  </a:lnTo>
                  <a:lnTo>
                    <a:pt x="7212076" y="1916684"/>
                  </a:lnTo>
                  <a:lnTo>
                    <a:pt x="7188961" y="1877695"/>
                  </a:lnTo>
                  <a:lnTo>
                    <a:pt x="7165467" y="1839087"/>
                  </a:lnTo>
                  <a:lnTo>
                    <a:pt x="7141464" y="1800733"/>
                  </a:lnTo>
                  <a:lnTo>
                    <a:pt x="7116953" y="1762633"/>
                  </a:lnTo>
                  <a:lnTo>
                    <a:pt x="7092188" y="1724914"/>
                  </a:lnTo>
                  <a:lnTo>
                    <a:pt x="7066915" y="1687449"/>
                  </a:lnTo>
                  <a:lnTo>
                    <a:pt x="7041133" y="1650365"/>
                  </a:lnTo>
                  <a:lnTo>
                    <a:pt x="7014972" y="1613535"/>
                  </a:lnTo>
                  <a:lnTo>
                    <a:pt x="6988429" y="1577086"/>
                  </a:lnTo>
                  <a:lnTo>
                    <a:pt x="6961505" y="1540891"/>
                  </a:lnTo>
                  <a:lnTo>
                    <a:pt x="6934073" y="1505077"/>
                  </a:lnTo>
                  <a:lnTo>
                    <a:pt x="6906386" y="1469517"/>
                  </a:lnTo>
                  <a:lnTo>
                    <a:pt x="6878193" y="1434338"/>
                  </a:lnTo>
                  <a:lnTo>
                    <a:pt x="6849618" y="1399540"/>
                  </a:lnTo>
                  <a:lnTo>
                    <a:pt x="6820661" y="1364996"/>
                  </a:lnTo>
                  <a:lnTo>
                    <a:pt x="6791198" y="1330833"/>
                  </a:lnTo>
                  <a:lnTo>
                    <a:pt x="6761480" y="1297051"/>
                  </a:lnTo>
                  <a:lnTo>
                    <a:pt x="6731381" y="1263650"/>
                  </a:lnTo>
                  <a:lnTo>
                    <a:pt x="6700901" y="1230502"/>
                  </a:lnTo>
                  <a:lnTo>
                    <a:pt x="6669913" y="1197737"/>
                  </a:lnTo>
                  <a:lnTo>
                    <a:pt x="6638671" y="1165352"/>
                  </a:lnTo>
                  <a:lnTo>
                    <a:pt x="6607048" y="1133348"/>
                  </a:lnTo>
                  <a:lnTo>
                    <a:pt x="6575044" y="1101725"/>
                  </a:lnTo>
                  <a:lnTo>
                    <a:pt x="6542658" y="1070482"/>
                  </a:lnTo>
                  <a:lnTo>
                    <a:pt x="6509893" y="1039622"/>
                  </a:lnTo>
                  <a:lnTo>
                    <a:pt x="6476746" y="1009015"/>
                  </a:lnTo>
                  <a:lnTo>
                    <a:pt x="6443345" y="978916"/>
                  </a:lnTo>
                  <a:lnTo>
                    <a:pt x="6409563" y="949198"/>
                  </a:lnTo>
                  <a:lnTo>
                    <a:pt x="6375400" y="919734"/>
                  </a:lnTo>
                  <a:lnTo>
                    <a:pt x="6340856" y="890777"/>
                  </a:lnTo>
                  <a:lnTo>
                    <a:pt x="6306058" y="862202"/>
                  </a:lnTo>
                  <a:lnTo>
                    <a:pt x="6270879" y="834009"/>
                  </a:lnTo>
                  <a:lnTo>
                    <a:pt x="6235319" y="806323"/>
                  </a:lnTo>
                  <a:lnTo>
                    <a:pt x="6199505" y="778891"/>
                  </a:lnTo>
                  <a:lnTo>
                    <a:pt x="6163310" y="751967"/>
                  </a:lnTo>
                  <a:lnTo>
                    <a:pt x="6126861" y="725424"/>
                  </a:lnTo>
                  <a:lnTo>
                    <a:pt x="6090031" y="699262"/>
                  </a:lnTo>
                  <a:lnTo>
                    <a:pt x="6052947" y="673607"/>
                  </a:lnTo>
                  <a:lnTo>
                    <a:pt x="6015482" y="648207"/>
                  </a:lnTo>
                  <a:lnTo>
                    <a:pt x="5977763" y="623443"/>
                  </a:lnTo>
                  <a:lnTo>
                    <a:pt x="5939663" y="598931"/>
                  </a:lnTo>
                  <a:lnTo>
                    <a:pt x="5901309" y="574928"/>
                  </a:lnTo>
                  <a:lnTo>
                    <a:pt x="5862701" y="551434"/>
                  </a:lnTo>
                  <a:lnTo>
                    <a:pt x="5823712" y="528320"/>
                  </a:lnTo>
                  <a:lnTo>
                    <a:pt x="5784469" y="505587"/>
                  </a:lnTo>
                  <a:lnTo>
                    <a:pt x="5744972" y="483362"/>
                  </a:lnTo>
                  <a:lnTo>
                    <a:pt x="5705221" y="461645"/>
                  </a:lnTo>
                  <a:lnTo>
                    <a:pt x="5665089" y="440309"/>
                  </a:lnTo>
                  <a:lnTo>
                    <a:pt x="5624703" y="419480"/>
                  </a:lnTo>
                  <a:lnTo>
                    <a:pt x="5584063" y="399034"/>
                  </a:lnTo>
                  <a:lnTo>
                    <a:pt x="5543169" y="379095"/>
                  </a:lnTo>
                  <a:lnTo>
                    <a:pt x="5502021" y="359664"/>
                  </a:lnTo>
                  <a:lnTo>
                    <a:pt x="5460492" y="340614"/>
                  </a:lnTo>
                  <a:lnTo>
                    <a:pt x="5418836" y="322072"/>
                  </a:lnTo>
                  <a:lnTo>
                    <a:pt x="5376799" y="304038"/>
                  </a:lnTo>
                  <a:lnTo>
                    <a:pt x="5334635" y="286512"/>
                  </a:lnTo>
                  <a:lnTo>
                    <a:pt x="5292090" y="269494"/>
                  </a:lnTo>
                  <a:lnTo>
                    <a:pt x="5249418" y="252856"/>
                  </a:lnTo>
                  <a:lnTo>
                    <a:pt x="5206492" y="236727"/>
                  </a:lnTo>
                  <a:lnTo>
                    <a:pt x="5163312" y="221234"/>
                  </a:lnTo>
                  <a:lnTo>
                    <a:pt x="5119878" y="206121"/>
                  </a:lnTo>
                  <a:lnTo>
                    <a:pt x="5076190" y="191516"/>
                  </a:lnTo>
                  <a:lnTo>
                    <a:pt x="5032248" y="177419"/>
                  </a:lnTo>
                  <a:lnTo>
                    <a:pt x="4988179" y="163829"/>
                  </a:lnTo>
                  <a:lnTo>
                    <a:pt x="4943729" y="150749"/>
                  </a:lnTo>
                  <a:lnTo>
                    <a:pt x="4899152" y="138175"/>
                  </a:lnTo>
                  <a:lnTo>
                    <a:pt x="4854448" y="126238"/>
                  </a:lnTo>
                  <a:lnTo>
                    <a:pt x="4809363" y="114680"/>
                  </a:lnTo>
                  <a:lnTo>
                    <a:pt x="4764278" y="103759"/>
                  </a:lnTo>
                  <a:lnTo>
                    <a:pt x="4718812" y="93218"/>
                  </a:lnTo>
                  <a:lnTo>
                    <a:pt x="4673219" y="83312"/>
                  </a:lnTo>
                  <a:lnTo>
                    <a:pt x="4627372" y="74041"/>
                  </a:lnTo>
                  <a:lnTo>
                    <a:pt x="4581398" y="65150"/>
                  </a:lnTo>
                  <a:lnTo>
                    <a:pt x="4535170" y="56896"/>
                  </a:lnTo>
                  <a:lnTo>
                    <a:pt x="4488815" y="49149"/>
                  </a:lnTo>
                  <a:lnTo>
                    <a:pt x="4442206" y="41910"/>
                  </a:lnTo>
                  <a:lnTo>
                    <a:pt x="4395470" y="35305"/>
                  </a:lnTo>
                  <a:lnTo>
                    <a:pt x="4348480" y="29210"/>
                  </a:lnTo>
                  <a:lnTo>
                    <a:pt x="4301363" y="23749"/>
                  </a:lnTo>
                  <a:lnTo>
                    <a:pt x="4254119" y="18796"/>
                  </a:lnTo>
                  <a:lnTo>
                    <a:pt x="4206748" y="14477"/>
                  </a:lnTo>
                  <a:lnTo>
                    <a:pt x="4159123" y="10668"/>
                  </a:lnTo>
                  <a:lnTo>
                    <a:pt x="4111371" y="7366"/>
                  </a:lnTo>
                  <a:lnTo>
                    <a:pt x="4063365" y="4699"/>
                  </a:lnTo>
                  <a:lnTo>
                    <a:pt x="4015359" y="2667"/>
                  </a:lnTo>
                  <a:lnTo>
                    <a:pt x="3967099" y="1143"/>
                  </a:lnTo>
                  <a:lnTo>
                    <a:pt x="3918712" y="253"/>
                  </a:lnTo>
                  <a:lnTo>
                    <a:pt x="3870198" y="0"/>
                  </a:lnTo>
                  <a:close/>
                </a:path>
              </a:pathLst>
            </a:custGeom>
            <a:solidFill>
              <a:srgbClr val="07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3028188"/>
              <a:ext cx="6853428" cy="6845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568" y="2910839"/>
              <a:ext cx="7033259" cy="702259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16340" y="3073907"/>
            <a:ext cx="123444" cy="1234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3070" algn="just">
              <a:lnSpc>
                <a:spcPct val="106000"/>
              </a:lnSpc>
              <a:spcBef>
                <a:spcPts val="100"/>
              </a:spcBef>
            </a:pPr>
            <a:r>
              <a:rPr spc="-90" dirty="0"/>
              <a:t>Portfolio</a:t>
            </a:r>
            <a:r>
              <a:rPr spc="-175" dirty="0"/>
              <a:t> </a:t>
            </a:r>
            <a:r>
              <a:rPr spc="-110" dirty="0"/>
              <a:t>will</a:t>
            </a:r>
            <a:r>
              <a:rPr spc="-150" dirty="0"/>
              <a:t> </a:t>
            </a:r>
            <a:r>
              <a:rPr spc="-60" dirty="0"/>
              <a:t>help</a:t>
            </a:r>
            <a:r>
              <a:rPr spc="-150" dirty="0"/>
              <a:t> </a:t>
            </a:r>
            <a:r>
              <a:rPr spc="-190" dirty="0"/>
              <a:t>assessors</a:t>
            </a:r>
            <a:r>
              <a:rPr spc="-75" dirty="0"/>
              <a:t> </a:t>
            </a:r>
            <a:r>
              <a:rPr spc="-114" dirty="0"/>
              <a:t>to</a:t>
            </a:r>
            <a:r>
              <a:rPr spc="-40" dirty="0"/>
              <a:t> </a:t>
            </a:r>
            <a:r>
              <a:rPr spc="-170" dirty="0"/>
              <a:t>visualise</a:t>
            </a:r>
            <a:r>
              <a:rPr spc="-90" dirty="0"/>
              <a:t> </a:t>
            </a:r>
            <a:r>
              <a:rPr spc="-25" dirty="0"/>
              <a:t>and </a:t>
            </a:r>
            <a:r>
              <a:rPr dirty="0"/>
              <a:t>evaluate</a:t>
            </a:r>
            <a:r>
              <a:rPr spc="475" dirty="0"/>
              <a:t> </a:t>
            </a:r>
            <a:r>
              <a:rPr dirty="0"/>
              <a:t>competences</a:t>
            </a:r>
            <a:r>
              <a:rPr spc="570" dirty="0"/>
              <a:t> </a:t>
            </a:r>
            <a:r>
              <a:rPr dirty="0"/>
              <a:t>acquired</a:t>
            </a:r>
            <a:r>
              <a:rPr spc="530" dirty="0"/>
              <a:t> </a:t>
            </a:r>
            <a:r>
              <a:rPr dirty="0"/>
              <a:t>by</a:t>
            </a:r>
            <a:r>
              <a:rPr spc="525" dirty="0"/>
              <a:t> </a:t>
            </a:r>
            <a:r>
              <a:rPr spc="-25" dirty="0"/>
              <a:t>the </a:t>
            </a:r>
            <a:r>
              <a:rPr spc="-50" dirty="0"/>
              <a:t>candidate</a:t>
            </a:r>
            <a:r>
              <a:rPr spc="-215" dirty="0"/>
              <a:t> </a:t>
            </a:r>
            <a:r>
              <a:rPr spc="-95" dirty="0"/>
              <a:t>either</a:t>
            </a:r>
            <a:r>
              <a:rPr spc="-165" dirty="0"/>
              <a:t> </a:t>
            </a:r>
            <a:r>
              <a:rPr spc="-10" dirty="0"/>
              <a:t>through</a:t>
            </a:r>
            <a:r>
              <a:rPr spc="-229" dirty="0"/>
              <a:t> </a:t>
            </a:r>
            <a:r>
              <a:rPr spc="-50" dirty="0"/>
              <a:t>informal</a:t>
            </a:r>
            <a:r>
              <a:rPr spc="-185" dirty="0"/>
              <a:t> </a:t>
            </a:r>
            <a:r>
              <a:rPr spc="-50" dirty="0"/>
              <a:t>or</a:t>
            </a:r>
            <a:r>
              <a:rPr spc="-204" dirty="0"/>
              <a:t> </a:t>
            </a:r>
            <a:r>
              <a:rPr spc="-20" dirty="0"/>
              <a:t>non- </a:t>
            </a:r>
            <a:r>
              <a:rPr spc="-50" dirty="0"/>
              <a:t>formal</a:t>
            </a:r>
            <a:r>
              <a:rPr spc="-420" dirty="0"/>
              <a:t> </a:t>
            </a:r>
            <a:r>
              <a:rPr spc="-10" dirty="0"/>
              <a:t>learning.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pc="-10" dirty="0"/>
          </a:p>
          <a:p>
            <a:pPr marL="12700" marR="5080" algn="just">
              <a:lnSpc>
                <a:spcPct val="106000"/>
              </a:lnSpc>
            </a:pPr>
            <a:r>
              <a:rPr dirty="0"/>
              <a:t>Other</a:t>
            </a:r>
            <a:r>
              <a:rPr spc="-55" dirty="0"/>
              <a:t> </a:t>
            </a:r>
            <a:r>
              <a:rPr dirty="0"/>
              <a:t>forms</a:t>
            </a:r>
            <a:r>
              <a:rPr spc="-6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65" dirty="0"/>
              <a:t>assessment</a:t>
            </a:r>
            <a:r>
              <a:rPr spc="-80" dirty="0"/>
              <a:t> </a:t>
            </a:r>
            <a:r>
              <a:rPr spc="-20" dirty="0"/>
              <a:t>shall</a:t>
            </a:r>
            <a:r>
              <a:rPr spc="-80" dirty="0"/>
              <a:t> </a:t>
            </a:r>
            <a:r>
              <a:rPr dirty="0"/>
              <a:t>be </a:t>
            </a:r>
            <a:r>
              <a:rPr spc="-10" dirty="0"/>
              <a:t>carried </a:t>
            </a:r>
            <a:r>
              <a:rPr dirty="0"/>
              <a:t>out</a:t>
            </a:r>
            <a:r>
              <a:rPr spc="-260" dirty="0"/>
              <a:t> </a:t>
            </a:r>
            <a:r>
              <a:rPr dirty="0"/>
              <a:t>in</a:t>
            </a:r>
            <a:r>
              <a:rPr spc="-140" dirty="0"/>
              <a:t> </a:t>
            </a:r>
            <a:r>
              <a:rPr dirty="0"/>
              <a:t>the</a:t>
            </a:r>
            <a:r>
              <a:rPr spc="-135" dirty="0"/>
              <a:t> </a:t>
            </a:r>
            <a:r>
              <a:rPr dirty="0"/>
              <a:t>form</a:t>
            </a:r>
            <a:r>
              <a:rPr spc="-140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155" dirty="0"/>
              <a:t>interviews,</a:t>
            </a:r>
            <a:r>
              <a:rPr spc="-105" dirty="0"/>
              <a:t> </a:t>
            </a:r>
            <a:r>
              <a:rPr spc="-10" dirty="0"/>
              <a:t>presentations, </a:t>
            </a:r>
            <a:r>
              <a:rPr dirty="0"/>
              <a:t>demonstrations</a:t>
            </a:r>
            <a:r>
              <a:rPr spc="210" dirty="0"/>
              <a:t>   </a:t>
            </a:r>
            <a:r>
              <a:rPr dirty="0"/>
              <a:t>if</a:t>
            </a:r>
            <a:r>
              <a:rPr spc="195" dirty="0"/>
              <a:t>   </a:t>
            </a:r>
            <a:r>
              <a:rPr dirty="0"/>
              <a:t>the</a:t>
            </a:r>
            <a:r>
              <a:rPr spc="229" dirty="0"/>
              <a:t>   </a:t>
            </a:r>
            <a:r>
              <a:rPr dirty="0"/>
              <a:t>committee</a:t>
            </a:r>
            <a:r>
              <a:rPr spc="229" dirty="0"/>
              <a:t>   </a:t>
            </a:r>
            <a:r>
              <a:rPr spc="-25" dirty="0"/>
              <a:t>is </a:t>
            </a:r>
            <a:r>
              <a:rPr spc="-85" dirty="0"/>
              <a:t>uncertain</a:t>
            </a:r>
            <a:r>
              <a:rPr spc="-170" dirty="0"/>
              <a:t> </a:t>
            </a:r>
            <a:r>
              <a:rPr spc="-60" dirty="0"/>
              <a:t>with</a:t>
            </a:r>
            <a:r>
              <a:rPr spc="-125" dirty="0"/>
              <a:t> </a:t>
            </a:r>
            <a:r>
              <a:rPr spc="-100" dirty="0"/>
              <a:t>the</a:t>
            </a:r>
            <a:r>
              <a:rPr spc="-130" dirty="0"/>
              <a:t> </a:t>
            </a:r>
            <a:r>
              <a:rPr spc="-95" dirty="0"/>
              <a:t>evidence</a:t>
            </a:r>
            <a:r>
              <a:rPr spc="-170" dirty="0"/>
              <a:t> </a:t>
            </a:r>
            <a:r>
              <a:rPr spc="-95" dirty="0"/>
              <a:t>presented</a:t>
            </a:r>
            <a:r>
              <a:rPr spc="-165" dirty="0"/>
              <a:t> </a:t>
            </a:r>
            <a:r>
              <a:rPr spc="-100" dirty="0"/>
              <a:t>in</a:t>
            </a:r>
            <a:r>
              <a:rPr spc="-125" dirty="0"/>
              <a:t> </a:t>
            </a:r>
            <a:r>
              <a:rPr spc="-25" dirty="0"/>
              <a:t>the </a:t>
            </a:r>
            <a:r>
              <a:rPr spc="-10" dirty="0"/>
              <a:t>portfolio.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16340" y="5530596"/>
            <a:ext cx="123444" cy="1234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112776"/>
            <a:ext cx="3456432" cy="1444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4951730"/>
          </a:xfrm>
          <a:custGeom>
            <a:avLst/>
            <a:gdLst/>
            <a:ahLst/>
            <a:cxnLst/>
            <a:rect l="l" t="t" r="r" b="b"/>
            <a:pathLst>
              <a:path w="18288000" h="4951730">
                <a:moveTo>
                  <a:pt x="18287492" y="0"/>
                </a:moveTo>
                <a:lnTo>
                  <a:pt x="13187159" y="0"/>
                </a:lnTo>
                <a:lnTo>
                  <a:pt x="13309206" y="1042416"/>
                </a:lnTo>
                <a:lnTo>
                  <a:pt x="0" y="1042416"/>
                </a:lnTo>
                <a:lnTo>
                  <a:pt x="0" y="2557272"/>
                </a:lnTo>
                <a:lnTo>
                  <a:pt x="13515531" y="2557272"/>
                </a:lnTo>
                <a:lnTo>
                  <a:pt x="14795500" y="2952242"/>
                </a:lnTo>
                <a:lnTo>
                  <a:pt x="14907387" y="3908298"/>
                </a:lnTo>
                <a:lnTo>
                  <a:pt x="18287492" y="4951222"/>
                </a:lnTo>
                <a:lnTo>
                  <a:pt x="18287492" y="0"/>
                </a:lnTo>
                <a:close/>
              </a:path>
            </a:pathLst>
          </a:custGeom>
          <a:solidFill>
            <a:srgbClr val="0750A2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9075" y="3093720"/>
            <a:ext cx="895985" cy="1076325"/>
          </a:xfrm>
          <a:custGeom>
            <a:avLst/>
            <a:gdLst/>
            <a:ahLst/>
            <a:cxnLst/>
            <a:rect l="l" t="t" r="r" b="b"/>
            <a:pathLst>
              <a:path w="895985" h="1076325">
                <a:moveTo>
                  <a:pt x="895985" y="0"/>
                </a:moveTo>
                <a:lnTo>
                  <a:pt x="0" y="0"/>
                </a:lnTo>
                <a:lnTo>
                  <a:pt x="0" y="783970"/>
                </a:lnTo>
                <a:lnTo>
                  <a:pt x="447548" y="1075943"/>
                </a:lnTo>
                <a:lnTo>
                  <a:pt x="895985" y="783970"/>
                </a:lnTo>
                <a:lnTo>
                  <a:pt x="895985" y="0"/>
                </a:lnTo>
                <a:close/>
              </a:path>
            </a:pathLst>
          </a:custGeom>
          <a:solidFill>
            <a:srgbClr val="EB1B2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3108960"/>
            <a:ext cx="895985" cy="1077595"/>
          </a:xfrm>
          <a:custGeom>
            <a:avLst/>
            <a:gdLst/>
            <a:ahLst/>
            <a:cxnLst/>
            <a:rect l="l" t="t" r="r" b="b"/>
            <a:pathLst>
              <a:path w="895984" h="1077595">
                <a:moveTo>
                  <a:pt x="895984" y="0"/>
                </a:moveTo>
                <a:lnTo>
                  <a:pt x="0" y="0"/>
                </a:lnTo>
                <a:lnTo>
                  <a:pt x="0" y="785114"/>
                </a:lnTo>
                <a:lnTo>
                  <a:pt x="447548" y="1077468"/>
                </a:lnTo>
                <a:lnTo>
                  <a:pt x="895984" y="785114"/>
                </a:lnTo>
                <a:lnTo>
                  <a:pt x="895984" y="0"/>
                </a:lnTo>
                <a:close/>
              </a:path>
            </a:pathLst>
          </a:custGeom>
          <a:solidFill>
            <a:srgbClr val="EB1B2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075" y="6886956"/>
            <a:ext cx="895985" cy="1076325"/>
          </a:xfrm>
          <a:custGeom>
            <a:avLst/>
            <a:gdLst/>
            <a:ahLst/>
            <a:cxnLst/>
            <a:rect l="l" t="t" r="r" b="b"/>
            <a:pathLst>
              <a:path w="895985" h="1076325">
                <a:moveTo>
                  <a:pt x="895985" y="0"/>
                </a:moveTo>
                <a:lnTo>
                  <a:pt x="0" y="0"/>
                </a:lnTo>
                <a:lnTo>
                  <a:pt x="0" y="783971"/>
                </a:lnTo>
                <a:lnTo>
                  <a:pt x="447548" y="1075944"/>
                </a:lnTo>
                <a:lnTo>
                  <a:pt x="895985" y="783971"/>
                </a:lnTo>
                <a:lnTo>
                  <a:pt x="895985" y="0"/>
                </a:lnTo>
                <a:close/>
              </a:path>
            </a:pathLst>
          </a:custGeom>
          <a:solidFill>
            <a:srgbClr val="EB1B2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9428" y="6886956"/>
            <a:ext cx="895985" cy="1076325"/>
          </a:xfrm>
          <a:custGeom>
            <a:avLst/>
            <a:gdLst/>
            <a:ahLst/>
            <a:cxnLst/>
            <a:rect l="l" t="t" r="r" b="b"/>
            <a:pathLst>
              <a:path w="895984" h="1076325">
                <a:moveTo>
                  <a:pt x="895985" y="0"/>
                </a:moveTo>
                <a:lnTo>
                  <a:pt x="0" y="0"/>
                </a:lnTo>
                <a:lnTo>
                  <a:pt x="0" y="783971"/>
                </a:lnTo>
                <a:lnTo>
                  <a:pt x="447548" y="1075944"/>
                </a:lnTo>
                <a:lnTo>
                  <a:pt x="895985" y="783971"/>
                </a:lnTo>
                <a:lnTo>
                  <a:pt x="895985" y="0"/>
                </a:lnTo>
                <a:close/>
              </a:path>
            </a:pathLst>
          </a:custGeom>
          <a:solidFill>
            <a:srgbClr val="EB1B2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075" y="4933188"/>
            <a:ext cx="895985" cy="1076325"/>
          </a:xfrm>
          <a:custGeom>
            <a:avLst/>
            <a:gdLst/>
            <a:ahLst/>
            <a:cxnLst/>
            <a:rect l="l" t="t" r="r" b="b"/>
            <a:pathLst>
              <a:path w="895985" h="1076325">
                <a:moveTo>
                  <a:pt x="895985" y="0"/>
                </a:moveTo>
                <a:lnTo>
                  <a:pt x="0" y="0"/>
                </a:lnTo>
                <a:lnTo>
                  <a:pt x="0" y="783971"/>
                </a:lnTo>
                <a:lnTo>
                  <a:pt x="447548" y="1075944"/>
                </a:lnTo>
                <a:lnTo>
                  <a:pt x="895985" y="783971"/>
                </a:lnTo>
                <a:lnTo>
                  <a:pt x="895985" y="0"/>
                </a:lnTo>
                <a:close/>
              </a:path>
            </a:pathLst>
          </a:custGeom>
          <a:solidFill>
            <a:srgbClr val="EB1B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9428" y="4953000"/>
            <a:ext cx="895985" cy="1076325"/>
          </a:xfrm>
          <a:custGeom>
            <a:avLst/>
            <a:gdLst/>
            <a:ahLst/>
            <a:cxnLst/>
            <a:rect l="l" t="t" r="r" b="b"/>
            <a:pathLst>
              <a:path w="895984" h="1076325">
                <a:moveTo>
                  <a:pt x="895985" y="0"/>
                </a:moveTo>
                <a:lnTo>
                  <a:pt x="0" y="0"/>
                </a:lnTo>
                <a:lnTo>
                  <a:pt x="0" y="783971"/>
                </a:lnTo>
                <a:lnTo>
                  <a:pt x="447548" y="1075944"/>
                </a:lnTo>
                <a:lnTo>
                  <a:pt x="895985" y="783971"/>
                </a:lnTo>
                <a:lnTo>
                  <a:pt x="895985" y="0"/>
                </a:lnTo>
                <a:close/>
              </a:path>
            </a:pathLst>
          </a:custGeom>
          <a:solidFill>
            <a:srgbClr val="EB1B2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075" y="8734043"/>
            <a:ext cx="895985" cy="1077595"/>
          </a:xfrm>
          <a:custGeom>
            <a:avLst/>
            <a:gdLst/>
            <a:ahLst/>
            <a:cxnLst/>
            <a:rect l="l" t="t" r="r" b="b"/>
            <a:pathLst>
              <a:path w="895985" h="1077595">
                <a:moveTo>
                  <a:pt x="895985" y="0"/>
                </a:moveTo>
                <a:lnTo>
                  <a:pt x="0" y="0"/>
                </a:lnTo>
                <a:lnTo>
                  <a:pt x="0" y="785101"/>
                </a:lnTo>
                <a:lnTo>
                  <a:pt x="447548" y="1077467"/>
                </a:lnTo>
                <a:lnTo>
                  <a:pt x="895985" y="785101"/>
                </a:lnTo>
                <a:lnTo>
                  <a:pt x="895985" y="0"/>
                </a:lnTo>
                <a:close/>
              </a:path>
            </a:pathLst>
          </a:custGeom>
          <a:solidFill>
            <a:srgbClr val="EB1B2D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6383" y="3296487"/>
            <a:ext cx="51371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b="1" spc="-3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78873" y="3311728"/>
            <a:ext cx="62039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b="1" spc="155" dirty="0">
                <a:solidFill>
                  <a:srgbClr val="FFFFFF"/>
                </a:solidFill>
                <a:latin typeface="Arial"/>
                <a:cs typeface="Arial"/>
              </a:rPr>
              <a:t>05 </a:t>
            </a:r>
            <a:endParaRPr sz="3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5176" y="2946273"/>
            <a:ext cx="6943725" cy="347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015">
              <a:lnSpc>
                <a:spcPts val="3504"/>
              </a:lnSpc>
              <a:spcBef>
                <a:spcPts val="100"/>
              </a:spcBef>
            </a:pPr>
            <a:r>
              <a:rPr sz="2950" spc="-10" dirty="0">
                <a:solidFill>
                  <a:srgbClr val="433833"/>
                </a:solidFill>
                <a:latin typeface="Tahoma"/>
                <a:cs typeface="Tahoma"/>
              </a:rPr>
              <a:t>CERTIFICATE</a:t>
            </a:r>
            <a:endParaRPr sz="2950">
              <a:latin typeface="Tahoma"/>
              <a:cs typeface="Tahoma"/>
            </a:endParaRPr>
          </a:p>
          <a:p>
            <a:pPr marL="1136015" marR="215265" algn="just">
              <a:lnSpc>
                <a:spcPct val="86500"/>
              </a:lnSpc>
              <a:spcBef>
                <a:spcPts val="420"/>
              </a:spcBef>
            </a:pPr>
            <a:r>
              <a:rPr sz="2800" spc="-95" dirty="0">
                <a:solidFill>
                  <a:srgbClr val="433833"/>
                </a:solidFill>
                <a:latin typeface="Verdana"/>
                <a:cs typeface="Verdana"/>
              </a:rPr>
              <a:t>School</a:t>
            </a:r>
            <a:r>
              <a:rPr sz="2800" spc="-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433833"/>
                </a:solidFill>
                <a:latin typeface="Verdana"/>
                <a:cs typeface="Verdana"/>
              </a:rPr>
              <a:t>certificates,</a:t>
            </a:r>
            <a:r>
              <a:rPr sz="2800" spc="-100" dirty="0">
                <a:solidFill>
                  <a:srgbClr val="433833"/>
                </a:solidFill>
                <a:latin typeface="Verdana"/>
                <a:cs typeface="Verdana"/>
              </a:rPr>
              <a:t> Statements</a:t>
            </a:r>
            <a:r>
              <a:rPr sz="2800" spc="-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433833"/>
                </a:solidFill>
                <a:latin typeface="Verdana"/>
                <a:cs typeface="Verdana"/>
              </a:rPr>
              <a:t>of </a:t>
            </a:r>
            <a:r>
              <a:rPr sz="2800" spc="-180" dirty="0">
                <a:solidFill>
                  <a:srgbClr val="433833"/>
                </a:solidFill>
                <a:latin typeface="Verdana"/>
                <a:cs typeface="Verdana"/>
              </a:rPr>
              <a:t>results,</a:t>
            </a:r>
            <a:r>
              <a:rPr sz="2800" spc="-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solidFill>
                  <a:srgbClr val="433833"/>
                </a:solidFill>
                <a:latin typeface="Verdana"/>
                <a:cs typeface="Verdana"/>
              </a:rPr>
              <a:t>Short</a:t>
            </a:r>
            <a:r>
              <a:rPr sz="2800" spc="-13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433833"/>
                </a:solidFill>
                <a:latin typeface="Verdana"/>
                <a:cs typeface="Verdana"/>
              </a:rPr>
              <a:t>Courses</a:t>
            </a:r>
            <a:r>
              <a:rPr sz="2800" spc="-9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completed </a:t>
            </a:r>
            <a:r>
              <a:rPr sz="2800" spc="-55" dirty="0">
                <a:solidFill>
                  <a:srgbClr val="433833"/>
                </a:solidFill>
                <a:latin typeface="Verdana"/>
                <a:cs typeface="Verdana"/>
              </a:rPr>
              <a:t>at</a:t>
            </a:r>
            <a:r>
              <a:rPr sz="2800" spc="-45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433833"/>
                </a:solidFill>
                <a:latin typeface="Verdana"/>
                <a:cs typeface="Verdana"/>
              </a:rPr>
              <a:t>work</a:t>
            </a:r>
            <a:endParaRPr sz="2800">
              <a:latin typeface="Verdana"/>
              <a:cs typeface="Verdana"/>
            </a:endParaRPr>
          </a:p>
          <a:p>
            <a:pPr marL="1136015">
              <a:lnSpc>
                <a:spcPts val="3135"/>
              </a:lnSpc>
              <a:spcBef>
                <a:spcPts val="1864"/>
              </a:spcBef>
            </a:pPr>
            <a:r>
              <a:rPr sz="2950" spc="175" dirty="0">
                <a:solidFill>
                  <a:srgbClr val="433833"/>
                </a:solidFill>
                <a:latin typeface="Tahoma"/>
                <a:cs typeface="Tahoma"/>
              </a:rPr>
              <a:t>WORK</a:t>
            </a:r>
            <a:r>
              <a:rPr sz="2950" spc="-70" dirty="0">
                <a:solidFill>
                  <a:srgbClr val="433833"/>
                </a:solidFill>
                <a:latin typeface="Tahoma"/>
                <a:cs typeface="Tahoma"/>
              </a:rPr>
              <a:t> </a:t>
            </a:r>
            <a:r>
              <a:rPr sz="2950" spc="135" dirty="0">
                <a:solidFill>
                  <a:srgbClr val="433833"/>
                </a:solidFill>
                <a:latin typeface="Tahoma"/>
                <a:cs typeface="Tahoma"/>
              </a:rPr>
              <a:t>SAMPLES</a:t>
            </a:r>
            <a:endParaRPr sz="2950">
              <a:latin typeface="Tahoma"/>
              <a:cs typeface="Tahoma"/>
            </a:endParaRPr>
          </a:p>
          <a:p>
            <a:pPr marL="1136015" marR="5080" indent="-1123950">
              <a:lnSpc>
                <a:spcPct val="84300"/>
              </a:lnSpc>
              <a:spcBef>
                <a:spcPts val="265"/>
              </a:spcBef>
              <a:tabLst>
                <a:tab pos="1136015" algn="l"/>
              </a:tabLst>
            </a:pPr>
            <a:r>
              <a:rPr sz="3550" b="1" spc="9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sz="35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10" dirty="0">
                <a:solidFill>
                  <a:srgbClr val="433833"/>
                </a:solidFill>
                <a:latin typeface="Verdana"/>
                <a:cs typeface="Verdana"/>
              </a:rPr>
              <a:t>Drawings,</a:t>
            </a:r>
            <a:r>
              <a:rPr sz="2800" spc="-3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433833"/>
                </a:solidFill>
                <a:latin typeface="Verdana"/>
                <a:cs typeface="Verdana"/>
              </a:rPr>
              <a:t>photographs,</a:t>
            </a:r>
            <a:r>
              <a:rPr sz="2800" spc="-29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reports, </a:t>
            </a:r>
            <a:r>
              <a:rPr sz="2800" spc="-50" dirty="0">
                <a:solidFill>
                  <a:srgbClr val="433833"/>
                </a:solidFill>
                <a:latin typeface="Verdana"/>
                <a:cs typeface="Verdana"/>
              </a:rPr>
              <a:t>written</a:t>
            </a:r>
            <a:r>
              <a:rPr sz="2800" spc="-3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433833"/>
                </a:solidFill>
                <a:latin typeface="Verdana"/>
                <a:cs typeface="Verdana"/>
              </a:rPr>
              <a:t>materials,</a:t>
            </a:r>
            <a:r>
              <a:rPr sz="2800" spc="-42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433833"/>
                </a:solidFill>
                <a:latin typeface="Verdana"/>
                <a:cs typeface="Verdana"/>
              </a:rPr>
              <a:t>projects,</a:t>
            </a:r>
            <a:r>
              <a:rPr sz="2800" spc="-38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433833"/>
                </a:solidFill>
                <a:latin typeface="Verdana"/>
                <a:cs typeface="Verdana"/>
              </a:rPr>
              <a:t>objects, </a:t>
            </a:r>
            <a:r>
              <a:rPr sz="2800" spc="-50" dirty="0">
                <a:solidFill>
                  <a:srgbClr val="433833"/>
                </a:solidFill>
                <a:latin typeface="Verdana"/>
                <a:cs typeface="Verdana"/>
              </a:rPr>
              <a:t>work</a:t>
            </a:r>
            <a:r>
              <a:rPr sz="2800" spc="-41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433833"/>
                </a:solidFill>
                <a:latin typeface="Verdana"/>
                <a:cs typeface="Verdana"/>
              </a:rPr>
              <a:t>of</a:t>
            </a:r>
            <a:r>
              <a:rPr sz="2800" spc="-409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433833"/>
                </a:solidFill>
                <a:latin typeface="Verdana"/>
                <a:cs typeface="Verdana"/>
              </a:rPr>
              <a:t>arts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9385" y="7090409"/>
            <a:ext cx="61087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b="1" spc="114" dirty="0">
                <a:solidFill>
                  <a:srgbClr val="FFFFFF"/>
                </a:solidFill>
                <a:latin typeface="Arial"/>
                <a:cs typeface="Arial"/>
              </a:rPr>
              <a:t>03 </a:t>
            </a:r>
            <a:endParaRPr sz="3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1507" y="5156073"/>
            <a:ext cx="62611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b="1" spc="145" dirty="0">
                <a:solidFill>
                  <a:srgbClr val="FFFFFF"/>
                </a:solidFill>
                <a:latin typeface="Arial"/>
                <a:cs typeface="Arial"/>
              </a:rPr>
              <a:t>06 </a:t>
            </a:r>
            <a:endParaRPr sz="35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Evidence</a:t>
            </a:r>
            <a:r>
              <a:rPr spc="114" dirty="0"/>
              <a:t> </a:t>
            </a:r>
            <a:r>
              <a:rPr spc="85" dirty="0"/>
              <a:t>submitted</a:t>
            </a:r>
            <a:r>
              <a:rPr spc="175" dirty="0"/>
              <a:t> </a:t>
            </a:r>
            <a:r>
              <a:rPr spc="80" dirty="0"/>
              <a:t>can</a:t>
            </a:r>
            <a:r>
              <a:rPr spc="150" dirty="0"/>
              <a:t> </a:t>
            </a:r>
            <a:r>
              <a:rPr spc="80" dirty="0"/>
              <a:t>be</a:t>
            </a:r>
            <a:r>
              <a:rPr spc="135" dirty="0"/>
              <a:t> </a:t>
            </a:r>
            <a:r>
              <a:rPr dirty="0"/>
              <a:t>in</a:t>
            </a:r>
            <a:r>
              <a:rPr spc="55" dirty="0"/>
              <a:t> </a:t>
            </a:r>
            <a:r>
              <a:rPr dirty="0"/>
              <a:t>these</a:t>
            </a:r>
            <a:r>
              <a:rPr spc="80" dirty="0"/>
              <a:t> </a:t>
            </a:r>
            <a:r>
              <a:rPr spc="-10" dirty="0"/>
              <a:t>forms: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94114" y="2946273"/>
            <a:ext cx="7049770" cy="467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935">
              <a:lnSpc>
                <a:spcPts val="3504"/>
              </a:lnSpc>
              <a:spcBef>
                <a:spcPts val="100"/>
              </a:spcBef>
            </a:pPr>
            <a:r>
              <a:rPr sz="2950" spc="-20" dirty="0">
                <a:solidFill>
                  <a:srgbClr val="433833"/>
                </a:solidFill>
                <a:latin typeface="Tahoma"/>
                <a:cs typeface="Tahoma"/>
              </a:rPr>
              <a:t>E-</a:t>
            </a:r>
            <a:r>
              <a:rPr sz="2950" spc="30" dirty="0">
                <a:solidFill>
                  <a:srgbClr val="433833"/>
                </a:solidFill>
                <a:latin typeface="Tahoma"/>
                <a:cs typeface="Tahoma"/>
              </a:rPr>
              <a:t>MAIL</a:t>
            </a:r>
            <a:endParaRPr sz="2950">
              <a:latin typeface="Tahoma"/>
              <a:cs typeface="Tahoma"/>
            </a:endParaRPr>
          </a:p>
          <a:p>
            <a:pPr marL="1130935" marR="1654175">
              <a:lnSpc>
                <a:spcPts val="2910"/>
              </a:lnSpc>
              <a:spcBef>
                <a:spcPts val="440"/>
              </a:spcBef>
            </a:pPr>
            <a:r>
              <a:rPr sz="2800" spc="-35" dirty="0">
                <a:solidFill>
                  <a:srgbClr val="433833"/>
                </a:solidFill>
                <a:latin typeface="Verdana"/>
                <a:cs typeface="Verdana"/>
              </a:rPr>
              <a:t>Work</a:t>
            </a:r>
            <a:r>
              <a:rPr sz="2800" spc="-254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433833"/>
                </a:solidFill>
                <a:latin typeface="Verdana"/>
                <a:cs typeface="Verdana"/>
              </a:rPr>
              <a:t>activities,</a:t>
            </a:r>
            <a:r>
              <a:rPr sz="2800" spc="-434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Written </a:t>
            </a:r>
            <a:r>
              <a:rPr sz="2800" spc="-140" dirty="0">
                <a:solidFill>
                  <a:srgbClr val="433833"/>
                </a:solidFill>
                <a:latin typeface="Verdana"/>
                <a:cs typeface="Verdana"/>
              </a:rPr>
              <a:t>ski</a:t>
            </a:r>
            <a:r>
              <a:rPr sz="2800" spc="-5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b="1" spc="-204" dirty="0">
                <a:solidFill>
                  <a:srgbClr val="433833"/>
                </a:solidFill>
                <a:latin typeface="Verdana"/>
                <a:cs typeface="Verdana"/>
              </a:rPr>
              <a:t>l</a:t>
            </a:r>
            <a:r>
              <a:rPr sz="2800" spc="-204" dirty="0">
                <a:solidFill>
                  <a:srgbClr val="433833"/>
                </a:solidFill>
                <a:latin typeface="Verdana"/>
                <a:cs typeface="Verdana"/>
              </a:rPr>
              <a:t>s,</a:t>
            </a:r>
            <a:r>
              <a:rPr sz="2800" spc="-4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433833"/>
                </a:solidFill>
                <a:latin typeface="Verdana"/>
                <a:cs typeface="Verdana"/>
              </a:rPr>
              <a:t>Customer</a:t>
            </a:r>
            <a:r>
              <a:rPr sz="2800" spc="-31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433833"/>
                </a:solidFill>
                <a:latin typeface="Verdana"/>
                <a:cs typeface="Verdana"/>
              </a:rPr>
              <a:t>feedback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2800">
              <a:latin typeface="Verdana"/>
              <a:cs typeface="Verdana"/>
            </a:endParaRPr>
          </a:p>
          <a:p>
            <a:pPr marL="1126490">
              <a:lnSpc>
                <a:spcPts val="3504"/>
              </a:lnSpc>
            </a:pPr>
            <a:r>
              <a:rPr sz="2950" spc="95" dirty="0">
                <a:solidFill>
                  <a:srgbClr val="433833"/>
                </a:solidFill>
                <a:latin typeface="Tahoma"/>
                <a:cs typeface="Tahoma"/>
              </a:rPr>
              <a:t>SUPPORTING</a:t>
            </a:r>
            <a:r>
              <a:rPr sz="2950" spc="-180" dirty="0">
                <a:solidFill>
                  <a:srgbClr val="433833"/>
                </a:solidFill>
                <a:latin typeface="Tahoma"/>
                <a:cs typeface="Tahoma"/>
              </a:rPr>
              <a:t> </a:t>
            </a:r>
            <a:r>
              <a:rPr sz="2950" spc="-10" dirty="0">
                <a:solidFill>
                  <a:srgbClr val="433833"/>
                </a:solidFill>
                <a:latin typeface="Tahoma"/>
                <a:cs typeface="Tahoma"/>
              </a:rPr>
              <a:t>LETTERS</a:t>
            </a:r>
            <a:endParaRPr sz="2950">
              <a:latin typeface="Tahoma"/>
              <a:cs typeface="Tahoma"/>
            </a:endParaRPr>
          </a:p>
          <a:p>
            <a:pPr marL="1126490" marR="5080">
              <a:lnSpc>
                <a:spcPts val="2910"/>
              </a:lnSpc>
              <a:spcBef>
                <a:spcPts val="439"/>
              </a:spcBef>
            </a:pPr>
            <a:r>
              <a:rPr sz="2800" spc="-120" dirty="0">
                <a:solidFill>
                  <a:srgbClr val="433833"/>
                </a:solidFill>
                <a:latin typeface="Verdana"/>
                <a:cs typeface="Verdana"/>
              </a:rPr>
              <a:t>Employers,</a:t>
            </a:r>
            <a:r>
              <a:rPr sz="2800" spc="-39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433833"/>
                </a:solidFill>
                <a:latin typeface="Verdana"/>
                <a:cs typeface="Verdana"/>
              </a:rPr>
              <a:t>Community</a:t>
            </a:r>
            <a:r>
              <a:rPr sz="2800" spc="-2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groups, People</a:t>
            </a:r>
            <a:r>
              <a:rPr sz="2800" spc="-33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433833"/>
                </a:solidFill>
                <a:latin typeface="Verdana"/>
                <a:cs typeface="Verdana"/>
              </a:rPr>
              <a:t>you</a:t>
            </a:r>
            <a:r>
              <a:rPr sz="2800" spc="-44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433833"/>
                </a:solidFill>
                <a:latin typeface="Verdana"/>
                <a:cs typeface="Verdana"/>
              </a:rPr>
              <a:t>have</a:t>
            </a:r>
            <a:r>
              <a:rPr sz="2800" spc="-44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433833"/>
                </a:solidFill>
                <a:latin typeface="Verdana"/>
                <a:cs typeface="Verdana"/>
              </a:rPr>
              <a:t>worked</a:t>
            </a:r>
            <a:r>
              <a:rPr sz="2800" spc="-409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433833"/>
                </a:solidFill>
                <a:latin typeface="Verdana"/>
                <a:cs typeface="Verdana"/>
              </a:rPr>
              <a:t>with</a:t>
            </a:r>
            <a:r>
              <a:rPr sz="2800" spc="-37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433833"/>
                </a:solidFill>
                <a:latin typeface="Verdana"/>
                <a:cs typeface="Verdana"/>
              </a:rPr>
              <a:t>(paid </a:t>
            </a:r>
            <a:r>
              <a:rPr sz="2800" spc="-30" dirty="0">
                <a:solidFill>
                  <a:srgbClr val="433833"/>
                </a:solidFill>
                <a:latin typeface="Verdana"/>
                <a:cs typeface="Verdana"/>
              </a:rPr>
              <a:t>and</a:t>
            </a:r>
            <a:r>
              <a:rPr sz="2800" spc="-34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433833"/>
                </a:solidFill>
                <a:latin typeface="Verdana"/>
                <a:cs typeface="Verdana"/>
              </a:rPr>
              <a:t>unpaid</a:t>
            </a:r>
            <a:r>
              <a:rPr sz="2800" spc="-33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433833"/>
                </a:solidFill>
                <a:latin typeface="Verdana"/>
                <a:cs typeface="Verdana"/>
              </a:rPr>
              <a:t>work)</a:t>
            </a:r>
            <a:endParaRPr sz="2800">
              <a:latin typeface="Verdana"/>
              <a:cs typeface="Verdana"/>
            </a:endParaRPr>
          </a:p>
          <a:p>
            <a:pPr marL="1126490">
              <a:lnSpc>
                <a:spcPts val="3320"/>
              </a:lnSpc>
              <a:spcBef>
                <a:spcPts val="2130"/>
              </a:spcBef>
            </a:pPr>
            <a:r>
              <a:rPr sz="2950" spc="120" dirty="0">
                <a:solidFill>
                  <a:srgbClr val="433833"/>
                </a:solidFill>
                <a:latin typeface="Tahoma"/>
                <a:cs typeface="Tahoma"/>
              </a:rPr>
              <a:t>DOCUMENTS</a:t>
            </a:r>
            <a:endParaRPr sz="2950">
              <a:latin typeface="Tahoma"/>
              <a:cs typeface="Tahoma"/>
            </a:endParaRPr>
          </a:p>
          <a:p>
            <a:pPr marL="12700">
              <a:lnSpc>
                <a:spcPts val="4040"/>
              </a:lnSpc>
              <a:tabLst>
                <a:tab pos="1126490" algn="l"/>
              </a:tabLst>
            </a:pPr>
            <a:r>
              <a:rPr sz="3550" b="1" spc="75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r>
              <a:rPr sz="35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35" dirty="0">
                <a:solidFill>
                  <a:srgbClr val="433833"/>
                </a:solidFill>
                <a:latin typeface="Verdana"/>
                <a:cs typeface="Verdana"/>
              </a:rPr>
              <a:t>Media</a:t>
            </a:r>
            <a:r>
              <a:rPr sz="2800" spc="-23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433833"/>
                </a:solidFill>
                <a:latin typeface="Verdana"/>
                <a:cs typeface="Verdana"/>
              </a:rPr>
              <a:t>articles,</a:t>
            </a:r>
            <a:r>
              <a:rPr sz="2800" spc="-4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433833"/>
                </a:solidFill>
                <a:latin typeface="Verdana"/>
                <a:cs typeface="Verdana"/>
              </a:rPr>
              <a:t>Meritorious</a:t>
            </a:r>
            <a:r>
              <a:rPr sz="2800" spc="-33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awards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58948" y="6740779"/>
            <a:ext cx="361696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145" dirty="0">
                <a:solidFill>
                  <a:srgbClr val="433833"/>
                </a:solidFill>
                <a:latin typeface="Tahoma"/>
                <a:cs typeface="Tahoma"/>
              </a:rPr>
              <a:t>RECORDS</a:t>
            </a:r>
            <a:r>
              <a:rPr sz="2950" spc="-140" dirty="0">
                <a:solidFill>
                  <a:srgbClr val="433833"/>
                </a:solidFill>
                <a:latin typeface="Tahoma"/>
                <a:cs typeface="Tahoma"/>
              </a:rPr>
              <a:t> </a:t>
            </a:r>
            <a:r>
              <a:rPr sz="2950" spc="85" dirty="0">
                <a:solidFill>
                  <a:srgbClr val="433833"/>
                </a:solidFill>
                <a:latin typeface="Tahoma"/>
                <a:cs typeface="Tahoma"/>
              </a:rPr>
              <a:t>OF</a:t>
            </a:r>
            <a:r>
              <a:rPr sz="2950" spc="-150" dirty="0">
                <a:solidFill>
                  <a:srgbClr val="433833"/>
                </a:solidFill>
                <a:latin typeface="Tahoma"/>
                <a:cs typeface="Tahoma"/>
              </a:rPr>
              <a:t> </a:t>
            </a:r>
            <a:r>
              <a:rPr sz="2950" spc="150" dirty="0">
                <a:solidFill>
                  <a:srgbClr val="433833"/>
                </a:solidFill>
                <a:latin typeface="Tahoma"/>
                <a:cs typeface="Tahoma"/>
              </a:rPr>
              <a:t>WORK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9327" y="7039482"/>
            <a:ext cx="7080250" cy="281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1890">
              <a:lnSpc>
                <a:spcPts val="3504"/>
              </a:lnSpc>
              <a:spcBef>
                <a:spcPts val="100"/>
              </a:spcBef>
            </a:pPr>
            <a:r>
              <a:rPr sz="2950" spc="150" dirty="0">
                <a:solidFill>
                  <a:srgbClr val="433833"/>
                </a:solidFill>
                <a:latin typeface="Tahoma"/>
                <a:cs typeface="Tahoma"/>
              </a:rPr>
              <a:t>PLACE</a:t>
            </a:r>
            <a:r>
              <a:rPr sz="2950" spc="-155" dirty="0">
                <a:solidFill>
                  <a:srgbClr val="433833"/>
                </a:solidFill>
                <a:latin typeface="Tahoma"/>
                <a:cs typeface="Tahoma"/>
              </a:rPr>
              <a:t> </a:t>
            </a:r>
            <a:r>
              <a:rPr sz="2950" spc="-10" dirty="0">
                <a:solidFill>
                  <a:srgbClr val="433833"/>
                </a:solidFill>
                <a:latin typeface="Tahoma"/>
                <a:cs typeface="Tahoma"/>
              </a:rPr>
              <a:t>ACTIVITIES</a:t>
            </a:r>
            <a:endParaRPr sz="2950">
              <a:latin typeface="Tahoma"/>
              <a:cs typeface="Tahoma"/>
            </a:endParaRPr>
          </a:p>
          <a:p>
            <a:pPr marL="1151890" marR="5080">
              <a:lnSpc>
                <a:spcPts val="2910"/>
              </a:lnSpc>
              <a:spcBef>
                <a:spcPts val="440"/>
              </a:spcBef>
            </a:pPr>
            <a:r>
              <a:rPr sz="2800" spc="-120" dirty="0">
                <a:solidFill>
                  <a:srgbClr val="433833"/>
                </a:solidFill>
                <a:latin typeface="Verdana"/>
                <a:cs typeface="Verdana"/>
              </a:rPr>
              <a:t>Notes,</a:t>
            </a:r>
            <a:r>
              <a:rPr sz="2800" spc="-45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433833"/>
                </a:solidFill>
                <a:latin typeface="Verdana"/>
                <a:cs typeface="Verdana"/>
              </a:rPr>
              <a:t>emails,</a:t>
            </a:r>
            <a:r>
              <a:rPr sz="2800" spc="-45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433833"/>
                </a:solidFill>
                <a:latin typeface="Verdana"/>
                <a:cs typeface="Verdana"/>
              </a:rPr>
              <a:t>contracts,</a:t>
            </a:r>
            <a:r>
              <a:rPr sz="2800" spc="-38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completed </a:t>
            </a:r>
            <a:r>
              <a:rPr sz="2800" spc="-130" dirty="0">
                <a:solidFill>
                  <a:srgbClr val="433833"/>
                </a:solidFill>
                <a:latin typeface="Verdana"/>
                <a:cs typeface="Verdana"/>
              </a:rPr>
              <a:t>worksheets,</a:t>
            </a:r>
            <a:r>
              <a:rPr sz="2800" spc="-35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433833"/>
                </a:solidFill>
                <a:latin typeface="Verdana"/>
                <a:cs typeface="Verdana"/>
              </a:rPr>
              <a:t>workplace</a:t>
            </a:r>
            <a:r>
              <a:rPr sz="2800" spc="-28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agreement</a:t>
            </a:r>
            <a:endParaRPr sz="2800">
              <a:latin typeface="Verdana"/>
              <a:cs typeface="Verdana"/>
            </a:endParaRPr>
          </a:p>
          <a:p>
            <a:pPr marL="1149985">
              <a:lnSpc>
                <a:spcPts val="3145"/>
              </a:lnSpc>
              <a:spcBef>
                <a:spcPts val="2440"/>
              </a:spcBef>
            </a:pPr>
            <a:r>
              <a:rPr sz="2950" dirty="0">
                <a:solidFill>
                  <a:srgbClr val="433833"/>
                </a:solidFill>
                <a:latin typeface="Tahoma"/>
                <a:cs typeface="Tahoma"/>
              </a:rPr>
              <a:t>WRITTEN</a:t>
            </a:r>
            <a:r>
              <a:rPr sz="2950" spc="-15" dirty="0">
                <a:solidFill>
                  <a:srgbClr val="433833"/>
                </a:solidFill>
                <a:latin typeface="Tahoma"/>
                <a:cs typeface="Tahoma"/>
              </a:rPr>
              <a:t> </a:t>
            </a:r>
            <a:r>
              <a:rPr sz="2950" spc="135" dirty="0">
                <a:solidFill>
                  <a:srgbClr val="433833"/>
                </a:solidFill>
                <a:latin typeface="Tahoma"/>
                <a:cs typeface="Tahoma"/>
              </a:rPr>
              <a:t>RECORDS</a:t>
            </a:r>
            <a:endParaRPr sz="2950">
              <a:latin typeface="Tahoma"/>
              <a:cs typeface="Tahoma"/>
            </a:endParaRPr>
          </a:p>
          <a:p>
            <a:pPr marL="1149985" marR="1812289" indent="-1137920">
              <a:lnSpc>
                <a:spcPct val="82100"/>
              </a:lnSpc>
              <a:spcBef>
                <a:spcPts val="365"/>
              </a:spcBef>
              <a:tabLst>
                <a:tab pos="1149985" algn="l"/>
              </a:tabLst>
            </a:pPr>
            <a:r>
              <a:rPr sz="3550" b="1" spc="160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r>
              <a:rPr sz="35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55" dirty="0">
                <a:solidFill>
                  <a:srgbClr val="433833"/>
                </a:solidFill>
                <a:latin typeface="Verdana"/>
                <a:cs typeface="Verdana"/>
              </a:rPr>
              <a:t>Diaries,</a:t>
            </a:r>
            <a:r>
              <a:rPr sz="2800" spc="-434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433833"/>
                </a:solidFill>
                <a:latin typeface="Verdana"/>
                <a:cs typeface="Verdana"/>
              </a:rPr>
              <a:t>records,</a:t>
            </a:r>
            <a:r>
              <a:rPr sz="2800" spc="-40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solidFill>
                  <a:srgbClr val="433833"/>
                </a:solidFill>
                <a:latin typeface="Verdana"/>
                <a:cs typeface="Verdana"/>
              </a:rPr>
              <a:t>journals, </a:t>
            </a:r>
            <a:r>
              <a:rPr sz="2800" spc="-10" dirty="0">
                <a:solidFill>
                  <a:srgbClr val="433833"/>
                </a:solidFill>
                <a:latin typeface="Verdana"/>
                <a:cs typeface="Verdana"/>
              </a:rPr>
              <a:t>articles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9023" y="77723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160" y="3699128"/>
            <a:ext cx="627443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6000"/>
              </a:lnSpc>
              <a:spcBef>
                <a:spcPts val="100"/>
              </a:spcBef>
            </a:pPr>
            <a:r>
              <a:rPr sz="3000" spc="-125" dirty="0">
                <a:solidFill>
                  <a:srgbClr val="FFFFF8"/>
                </a:solidFill>
                <a:latin typeface="Verdana"/>
                <a:cs typeface="Verdana"/>
              </a:rPr>
              <a:t>T7</a:t>
            </a:r>
            <a:r>
              <a:rPr sz="3000" spc="-58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70" dirty="0">
                <a:solidFill>
                  <a:srgbClr val="FFFFF8"/>
                </a:solidFill>
                <a:latin typeface="Verdana"/>
                <a:cs typeface="Verdana"/>
              </a:rPr>
              <a:t>candidates</a:t>
            </a:r>
            <a:r>
              <a:rPr sz="3000" spc="-40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95" dirty="0">
                <a:solidFill>
                  <a:srgbClr val="FFFFF8"/>
                </a:solidFill>
                <a:latin typeface="Verdana"/>
                <a:cs typeface="Verdana"/>
              </a:rPr>
              <a:t>(who</a:t>
            </a:r>
            <a:r>
              <a:rPr sz="3000" spc="-45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90" dirty="0">
                <a:solidFill>
                  <a:srgbClr val="FFFFF8"/>
                </a:solidFill>
                <a:latin typeface="Verdana"/>
                <a:cs typeface="Verdana"/>
              </a:rPr>
              <a:t>have</a:t>
            </a:r>
            <a:r>
              <a:rPr sz="3000" spc="-47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passed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40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Aptitude</a:t>
            </a:r>
            <a:r>
              <a:rPr sz="3000" spc="-41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20" dirty="0">
                <a:solidFill>
                  <a:srgbClr val="FFFFF8"/>
                </a:solidFill>
                <a:latin typeface="Verdana"/>
                <a:cs typeface="Verdana"/>
              </a:rPr>
              <a:t>Test</a:t>
            </a:r>
            <a:r>
              <a:rPr sz="3000" spc="-50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and</a:t>
            </a:r>
            <a:r>
              <a:rPr sz="3000" spc="-37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Portfolio </a:t>
            </a:r>
            <a:r>
              <a:rPr sz="3000" spc="-110" dirty="0">
                <a:solidFill>
                  <a:srgbClr val="FFFFF8"/>
                </a:solidFill>
                <a:latin typeface="Verdana"/>
                <a:cs typeface="Verdana"/>
              </a:rPr>
              <a:t>components),</a:t>
            </a:r>
            <a:r>
              <a:rPr sz="3000" spc="-44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60" dirty="0">
                <a:solidFill>
                  <a:srgbClr val="FFFFF8"/>
                </a:solidFill>
                <a:latin typeface="Verdana"/>
                <a:cs typeface="Verdana"/>
              </a:rPr>
              <a:t>will</a:t>
            </a:r>
            <a:r>
              <a:rPr sz="3000" spc="-40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be</a:t>
            </a:r>
            <a:r>
              <a:rPr sz="3000" spc="-3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contacted</a:t>
            </a:r>
            <a:r>
              <a:rPr sz="3000" spc="-38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for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37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25" dirty="0">
                <a:solidFill>
                  <a:srgbClr val="FFFFF8"/>
                </a:solidFill>
                <a:latin typeface="Verdana"/>
                <a:cs typeface="Verdana"/>
              </a:rPr>
              <a:t>Interview</a:t>
            </a:r>
            <a:r>
              <a:rPr sz="3000" spc="-5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20" dirty="0">
                <a:solidFill>
                  <a:srgbClr val="FFFFF8"/>
                </a:solidFill>
                <a:latin typeface="Verdana"/>
                <a:cs typeface="Verdana"/>
              </a:rPr>
              <a:t>Session</a:t>
            </a:r>
            <a:r>
              <a:rPr sz="3000" spc="-5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20" dirty="0">
                <a:solidFill>
                  <a:srgbClr val="FFFFF8"/>
                </a:solidFill>
                <a:latin typeface="Verdana"/>
                <a:cs typeface="Verdana"/>
              </a:rPr>
              <a:t>(the</a:t>
            </a:r>
            <a:r>
              <a:rPr sz="3000" spc="-52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final </a:t>
            </a:r>
            <a:r>
              <a:rPr sz="3000" spc="-100" dirty="0">
                <a:solidFill>
                  <a:srgbClr val="FFFFF8"/>
                </a:solidFill>
                <a:latin typeface="Verdana"/>
                <a:cs typeface="Verdana"/>
              </a:rPr>
              <a:t>assessment</a:t>
            </a:r>
            <a:r>
              <a:rPr sz="3000" spc="-45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component).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9378" y="1957578"/>
            <a:ext cx="471233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10" dirty="0">
                <a:solidFill>
                  <a:srgbClr val="FFFFFF"/>
                </a:solidFill>
              </a:rPr>
              <a:t>Interview</a:t>
            </a:r>
            <a:endParaRPr sz="7500"/>
          </a:p>
        </p:txBody>
      </p:sp>
      <p:grpSp>
        <p:nvGrpSpPr>
          <p:cNvPr id="5" name="object 5"/>
          <p:cNvGrpSpPr/>
          <p:nvPr/>
        </p:nvGrpSpPr>
        <p:grpSpPr>
          <a:xfrm>
            <a:off x="8502395" y="0"/>
            <a:ext cx="9782175" cy="8382000"/>
            <a:chOff x="8502395" y="0"/>
            <a:chExt cx="9782175" cy="8382000"/>
          </a:xfrm>
        </p:grpSpPr>
        <p:sp>
          <p:nvSpPr>
            <p:cNvPr id="6" name="object 6"/>
            <p:cNvSpPr/>
            <p:nvPr/>
          </p:nvSpPr>
          <p:spPr>
            <a:xfrm>
              <a:off x="8502395" y="0"/>
              <a:ext cx="9782175" cy="8382000"/>
            </a:xfrm>
            <a:custGeom>
              <a:avLst/>
              <a:gdLst/>
              <a:ahLst/>
              <a:cxnLst/>
              <a:rect l="l" t="t" r="r" b="b"/>
              <a:pathLst>
                <a:path w="9782175" h="8382000">
                  <a:moveTo>
                    <a:pt x="9781921" y="0"/>
                  </a:moveTo>
                  <a:lnTo>
                    <a:pt x="0" y="0"/>
                  </a:lnTo>
                  <a:lnTo>
                    <a:pt x="0" y="8382000"/>
                  </a:lnTo>
                  <a:lnTo>
                    <a:pt x="9781921" y="8382000"/>
                  </a:lnTo>
                  <a:lnTo>
                    <a:pt x="9781921" y="0"/>
                  </a:lnTo>
                  <a:close/>
                </a:path>
              </a:pathLst>
            </a:custGeom>
            <a:solidFill>
              <a:srgbClr val="FF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1579" y="391668"/>
              <a:ext cx="9125712" cy="7658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9023" y="77723"/>
              <a:ext cx="3456432" cy="1446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 marR="274320">
              <a:lnSpc>
                <a:spcPts val="9790"/>
              </a:lnSpc>
              <a:spcBef>
                <a:spcPts val="2265"/>
              </a:spcBef>
            </a:pPr>
            <a:r>
              <a:rPr sz="10000" spc="170" dirty="0">
                <a:solidFill>
                  <a:srgbClr val="0750A2"/>
                </a:solidFill>
              </a:rPr>
              <a:t>Sample</a:t>
            </a:r>
            <a:r>
              <a:rPr sz="10000" spc="185" dirty="0">
                <a:solidFill>
                  <a:srgbClr val="0750A2"/>
                </a:solidFill>
              </a:rPr>
              <a:t> </a:t>
            </a:r>
            <a:r>
              <a:rPr sz="10000" spc="-35" dirty="0">
                <a:solidFill>
                  <a:srgbClr val="0750A2"/>
                </a:solidFill>
              </a:rPr>
              <a:t>of </a:t>
            </a:r>
            <a:r>
              <a:rPr sz="10000" spc="235" dirty="0">
                <a:solidFill>
                  <a:srgbClr val="0750A2"/>
                </a:solidFill>
              </a:rPr>
              <a:t>APEL.A</a:t>
            </a:r>
            <a:endParaRPr sz="10000"/>
          </a:p>
          <a:p>
            <a:pPr marL="12700">
              <a:lnSpc>
                <a:spcPts val="9850"/>
              </a:lnSpc>
            </a:pPr>
            <a:r>
              <a:rPr sz="10000" spc="90" dirty="0">
                <a:solidFill>
                  <a:srgbClr val="0750A2"/>
                </a:solidFill>
              </a:rPr>
              <a:t>Certificate</a:t>
            </a:r>
            <a:endParaRPr sz="10000"/>
          </a:p>
        </p:txBody>
      </p:sp>
      <p:grpSp>
        <p:nvGrpSpPr>
          <p:cNvPr id="3" name="object 3"/>
          <p:cNvGrpSpPr/>
          <p:nvPr/>
        </p:nvGrpSpPr>
        <p:grpSpPr>
          <a:xfrm>
            <a:off x="9608819" y="30480"/>
            <a:ext cx="8679180" cy="10256520"/>
            <a:chOff x="9608819" y="30480"/>
            <a:chExt cx="8679180" cy="10256520"/>
          </a:xfrm>
        </p:grpSpPr>
        <p:sp>
          <p:nvSpPr>
            <p:cNvPr id="4" name="object 4"/>
            <p:cNvSpPr/>
            <p:nvPr/>
          </p:nvSpPr>
          <p:spPr>
            <a:xfrm>
              <a:off x="9608819" y="2316480"/>
              <a:ext cx="8679180" cy="7970520"/>
            </a:xfrm>
            <a:custGeom>
              <a:avLst/>
              <a:gdLst/>
              <a:ahLst/>
              <a:cxnLst/>
              <a:rect l="l" t="t" r="r" b="b"/>
              <a:pathLst>
                <a:path w="8679180" h="7970520">
                  <a:moveTo>
                    <a:pt x="4669916" y="0"/>
                  </a:moveTo>
                  <a:lnTo>
                    <a:pt x="1335404" y="14604"/>
                  </a:lnTo>
                  <a:lnTo>
                    <a:pt x="0" y="3074670"/>
                  </a:lnTo>
                  <a:lnTo>
                    <a:pt x="3223230" y="7970520"/>
                  </a:lnTo>
                  <a:lnTo>
                    <a:pt x="8679180" y="7970520"/>
                  </a:lnTo>
                  <a:lnTo>
                    <a:pt x="8679180" y="6089650"/>
                  </a:lnTo>
                  <a:lnTo>
                    <a:pt x="4669916" y="0"/>
                  </a:lnTo>
                  <a:close/>
                </a:path>
              </a:pathLst>
            </a:custGeom>
            <a:solidFill>
              <a:srgbClr val="0750A2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39271" y="1653540"/>
              <a:ext cx="6320155" cy="8581390"/>
            </a:xfrm>
            <a:custGeom>
              <a:avLst/>
              <a:gdLst/>
              <a:ahLst/>
              <a:cxnLst/>
              <a:rect l="l" t="t" r="r" b="b"/>
              <a:pathLst>
                <a:path w="6320155" h="8581390">
                  <a:moveTo>
                    <a:pt x="6319774" y="0"/>
                  </a:moveTo>
                  <a:lnTo>
                    <a:pt x="95503" y="0"/>
                  </a:lnTo>
                  <a:lnTo>
                    <a:pt x="0" y="8437880"/>
                  </a:lnTo>
                  <a:lnTo>
                    <a:pt x="95503" y="8581185"/>
                  </a:lnTo>
                  <a:lnTo>
                    <a:pt x="6319774" y="8581185"/>
                  </a:lnTo>
                  <a:lnTo>
                    <a:pt x="6319774" y="0"/>
                  </a:lnTo>
                  <a:close/>
                </a:path>
              </a:pathLst>
            </a:custGeom>
            <a:solidFill>
              <a:srgbClr val="07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22507" y="1510283"/>
              <a:ext cx="6297295" cy="8689975"/>
            </a:xfrm>
            <a:custGeom>
              <a:avLst/>
              <a:gdLst/>
              <a:ahLst/>
              <a:cxnLst/>
              <a:rect l="l" t="t" r="r" b="b"/>
              <a:pathLst>
                <a:path w="6297294" h="8689975">
                  <a:moveTo>
                    <a:pt x="6223127" y="0"/>
                  </a:moveTo>
                  <a:lnTo>
                    <a:pt x="212598" y="0"/>
                  </a:lnTo>
                  <a:lnTo>
                    <a:pt x="212598" y="108076"/>
                  </a:lnTo>
                  <a:lnTo>
                    <a:pt x="160527" y="108585"/>
                  </a:lnTo>
                  <a:lnTo>
                    <a:pt x="130175" y="2791714"/>
                  </a:lnTo>
                  <a:lnTo>
                    <a:pt x="130175" y="0"/>
                  </a:lnTo>
                  <a:lnTo>
                    <a:pt x="0" y="0"/>
                  </a:lnTo>
                  <a:lnTo>
                    <a:pt x="0" y="8580805"/>
                  </a:lnTo>
                  <a:lnTo>
                    <a:pt x="90297" y="8580805"/>
                  </a:lnTo>
                  <a:lnTo>
                    <a:pt x="160527" y="8689376"/>
                  </a:lnTo>
                  <a:lnTo>
                    <a:pt x="6296913" y="8689376"/>
                  </a:lnTo>
                  <a:lnTo>
                    <a:pt x="6296913" y="195452"/>
                  </a:lnTo>
                  <a:lnTo>
                    <a:pt x="6223127" y="60071"/>
                  </a:lnTo>
                  <a:lnTo>
                    <a:pt x="6223127" y="0"/>
                  </a:lnTo>
                  <a:close/>
                </a:path>
              </a:pathLst>
            </a:custGeom>
            <a:solidFill>
              <a:srgbClr val="2D6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43131" y="1688591"/>
              <a:ext cx="5612891" cy="82204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52047" y="1510334"/>
              <a:ext cx="83820" cy="8581390"/>
            </a:xfrm>
            <a:custGeom>
              <a:avLst/>
              <a:gdLst/>
              <a:ahLst/>
              <a:cxnLst/>
              <a:rect l="l" t="t" r="r" b="b"/>
              <a:pathLst>
                <a:path w="83820" h="8581390">
                  <a:moveTo>
                    <a:pt x="83731" y="0"/>
                  </a:moveTo>
                  <a:lnTo>
                    <a:pt x="0" y="0"/>
                  </a:lnTo>
                  <a:lnTo>
                    <a:pt x="0" y="8581136"/>
                  </a:lnTo>
                  <a:lnTo>
                    <a:pt x="83731" y="8581136"/>
                  </a:lnTo>
                  <a:lnTo>
                    <a:pt x="83731" y="0"/>
                  </a:lnTo>
                  <a:close/>
                </a:path>
              </a:pathLst>
            </a:custGeom>
            <a:solidFill>
              <a:srgbClr val="E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62787" y="3813047"/>
              <a:ext cx="2628900" cy="266700"/>
            </a:xfrm>
            <a:custGeom>
              <a:avLst/>
              <a:gdLst/>
              <a:ahLst/>
              <a:cxnLst/>
              <a:rect l="l" t="t" r="r" b="b"/>
              <a:pathLst>
                <a:path w="2628900" h="266700">
                  <a:moveTo>
                    <a:pt x="2628392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628392" y="266700"/>
                  </a:lnTo>
                  <a:lnTo>
                    <a:pt x="262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5055" y="30480"/>
              <a:ext cx="3457955" cy="144475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95"/>
              </a:spcBef>
            </a:pPr>
            <a:r>
              <a:rPr spc="-75" dirty="0"/>
              <a:t>The</a:t>
            </a:r>
            <a:r>
              <a:rPr spc="-440" dirty="0"/>
              <a:t> </a:t>
            </a:r>
            <a:r>
              <a:rPr spc="-60" dirty="0"/>
              <a:t>APEL.A</a:t>
            </a:r>
            <a:r>
              <a:rPr spc="-425" dirty="0"/>
              <a:t> </a:t>
            </a:r>
            <a:r>
              <a:rPr spc="-90" dirty="0"/>
              <a:t>certificate</a:t>
            </a:r>
            <a:r>
              <a:rPr spc="-459" dirty="0"/>
              <a:t> </a:t>
            </a:r>
            <a:r>
              <a:rPr spc="-60" dirty="0"/>
              <a:t>will</a:t>
            </a:r>
            <a:r>
              <a:rPr spc="-420" dirty="0"/>
              <a:t> </a:t>
            </a:r>
            <a:r>
              <a:rPr spc="-25" dirty="0"/>
              <a:t>be</a:t>
            </a:r>
            <a:r>
              <a:rPr spc="-375" dirty="0"/>
              <a:t> </a:t>
            </a:r>
            <a:r>
              <a:rPr spc="-10" dirty="0"/>
              <a:t>issued </a:t>
            </a:r>
            <a:r>
              <a:rPr spc="-55" dirty="0"/>
              <a:t>by</a:t>
            </a:r>
            <a:r>
              <a:rPr spc="-480" dirty="0"/>
              <a:t> </a:t>
            </a:r>
            <a:r>
              <a:rPr spc="80" dirty="0"/>
              <a:t>MQA</a:t>
            </a:r>
            <a:r>
              <a:rPr spc="-315" dirty="0"/>
              <a:t> </a:t>
            </a:r>
            <a:r>
              <a:rPr dirty="0"/>
              <a:t>once</a:t>
            </a:r>
            <a:r>
              <a:rPr spc="-409" dirty="0"/>
              <a:t> </a:t>
            </a:r>
            <a:r>
              <a:rPr spc="-70" dirty="0"/>
              <a:t>candidates</a:t>
            </a:r>
            <a:r>
              <a:rPr spc="-434" dirty="0"/>
              <a:t> </a:t>
            </a:r>
            <a:r>
              <a:rPr spc="-75" dirty="0"/>
              <a:t>have</a:t>
            </a:r>
            <a:r>
              <a:rPr spc="-520" dirty="0"/>
              <a:t> </a:t>
            </a:r>
            <a:r>
              <a:rPr spc="-10" dirty="0"/>
              <a:t>passed </a:t>
            </a:r>
            <a:r>
              <a:rPr spc="-80" dirty="0"/>
              <a:t>all</a:t>
            </a:r>
            <a:r>
              <a:rPr spc="-530" dirty="0"/>
              <a:t> </a:t>
            </a:r>
            <a:r>
              <a:rPr spc="-40" dirty="0"/>
              <a:t>the</a:t>
            </a:r>
            <a:r>
              <a:rPr spc="-420" dirty="0"/>
              <a:t> </a:t>
            </a:r>
            <a:r>
              <a:rPr spc="-10" dirty="0"/>
              <a:t>assessments.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-6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7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3667" y="4665980"/>
            <a:ext cx="706120" cy="706120"/>
            <a:chOff x="1153667" y="4361688"/>
            <a:chExt cx="706120" cy="706120"/>
          </a:xfrm>
        </p:grpSpPr>
        <p:sp>
          <p:nvSpPr>
            <p:cNvPr id="4" name="object 4"/>
            <p:cNvSpPr/>
            <p:nvPr/>
          </p:nvSpPr>
          <p:spPr>
            <a:xfrm>
              <a:off x="1153667" y="4361688"/>
              <a:ext cx="706120" cy="706120"/>
            </a:xfrm>
            <a:custGeom>
              <a:avLst/>
              <a:gdLst/>
              <a:ahLst/>
              <a:cxnLst/>
              <a:rect l="l" t="t" r="r" b="b"/>
              <a:pathLst>
                <a:path w="706119" h="706120">
                  <a:moveTo>
                    <a:pt x="352806" y="0"/>
                  </a:moveTo>
                  <a:lnTo>
                    <a:pt x="304926" y="3175"/>
                  </a:lnTo>
                  <a:lnTo>
                    <a:pt x="258953" y="12573"/>
                  </a:lnTo>
                  <a:lnTo>
                    <a:pt x="215519" y="27686"/>
                  </a:lnTo>
                  <a:lnTo>
                    <a:pt x="174751" y="48133"/>
                  </a:lnTo>
                  <a:lnTo>
                    <a:pt x="137159" y="73533"/>
                  </a:lnTo>
                  <a:lnTo>
                    <a:pt x="103339" y="103377"/>
                  </a:lnTo>
                  <a:lnTo>
                    <a:pt x="73507" y="137160"/>
                  </a:lnTo>
                  <a:lnTo>
                    <a:pt x="48171" y="174751"/>
                  </a:lnTo>
                  <a:lnTo>
                    <a:pt x="27724" y="215519"/>
                  </a:lnTo>
                  <a:lnTo>
                    <a:pt x="12598" y="258952"/>
                  </a:lnTo>
                  <a:lnTo>
                    <a:pt x="3225" y="304926"/>
                  </a:lnTo>
                  <a:lnTo>
                    <a:pt x="0" y="352806"/>
                  </a:lnTo>
                  <a:lnTo>
                    <a:pt x="3225" y="400685"/>
                  </a:lnTo>
                  <a:lnTo>
                    <a:pt x="12598" y="446532"/>
                  </a:lnTo>
                  <a:lnTo>
                    <a:pt x="27724" y="490092"/>
                  </a:lnTo>
                  <a:lnTo>
                    <a:pt x="48171" y="530860"/>
                  </a:lnTo>
                  <a:lnTo>
                    <a:pt x="73507" y="568451"/>
                  </a:lnTo>
                  <a:lnTo>
                    <a:pt x="103339" y="602234"/>
                  </a:lnTo>
                  <a:lnTo>
                    <a:pt x="137159" y="632078"/>
                  </a:lnTo>
                  <a:lnTo>
                    <a:pt x="174751" y="657478"/>
                  </a:lnTo>
                  <a:lnTo>
                    <a:pt x="215519" y="677926"/>
                  </a:lnTo>
                  <a:lnTo>
                    <a:pt x="258953" y="693038"/>
                  </a:lnTo>
                  <a:lnTo>
                    <a:pt x="304926" y="702437"/>
                  </a:lnTo>
                  <a:lnTo>
                    <a:pt x="352806" y="705612"/>
                  </a:lnTo>
                  <a:lnTo>
                    <a:pt x="400684" y="702437"/>
                  </a:lnTo>
                  <a:lnTo>
                    <a:pt x="446531" y="693038"/>
                  </a:lnTo>
                  <a:lnTo>
                    <a:pt x="490093" y="677926"/>
                  </a:lnTo>
                  <a:lnTo>
                    <a:pt x="530859" y="657478"/>
                  </a:lnTo>
                  <a:lnTo>
                    <a:pt x="568451" y="632078"/>
                  </a:lnTo>
                  <a:lnTo>
                    <a:pt x="602233" y="602234"/>
                  </a:lnTo>
                  <a:lnTo>
                    <a:pt x="632079" y="568451"/>
                  </a:lnTo>
                  <a:lnTo>
                    <a:pt x="657479" y="530860"/>
                  </a:lnTo>
                  <a:lnTo>
                    <a:pt x="677926" y="490092"/>
                  </a:lnTo>
                  <a:lnTo>
                    <a:pt x="693038" y="446532"/>
                  </a:lnTo>
                  <a:lnTo>
                    <a:pt x="702437" y="400685"/>
                  </a:lnTo>
                  <a:lnTo>
                    <a:pt x="705612" y="352806"/>
                  </a:lnTo>
                  <a:lnTo>
                    <a:pt x="702437" y="304926"/>
                  </a:lnTo>
                  <a:lnTo>
                    <a:pt x="693038" y="258952"/>
                  </a:lnTo>
                  <a:lnTo>
                    <a:pt x="677926" y="215519"/>
                  </a:lnTo>
                  <a:lnTo>
                    <a:pt x="657479" y="174751"/>
                  </a:lnTo>
                  <a:lnTo>
                    <a:pt x="632079" y="137160"/>
                  </a:lnTo>
                  <a:lnTo>
                    <a:pt x="602233" y="103377"/>
                  </a:lnTo>
                  <a:lnTo>
                    <a:pt x="568451" y="73533"/>
                  </a:lnTo>
                  <a:lnTo>
                    <a:pt x="530859" y="48133"/>
                  </a:lnTo>
                  <a:lnTo>
                    <a:pt x="490093" y="27686"/>
                  </a:lnTo>
                  <a:lnTo>
                    <a:pt x="446531" y="12573"/>
                  </a:lnTo>
                  <a:lnTo>
                    <a:pt x="400684" y="3175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EA3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7215" y="4555236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4">
                  <a:moveTo>
                    <a:pt x="80772" y="0"/>
                  </a:moveTo>
                  <a:lnTo>
                    <a:pt x="17906" y="0"/>
                  </a:lnTo>
                  <a:lnTo>
                    <a:pt x="10921" y="1397"/>
                  </a:lnTo>
                  <a:lnTo>
                    <a:pt x="5334" y="5206"/>
                  </a:lnTo>
                  <a:lnTo>
                    <a:pt x="1396" y="10922"/>
                  </a:lnTo>
                  <a:lnTo>
                    <a:pt x="0" y="17906"/>
                  </a:lnTo>
                  <a:lnTo>
                    <a:pt x="3937" y="67437"/>
                  </a:lnTo>
                  <a:lnTo>
                    <a:pt x="15493" y="114426"/>
                  </a:lnTo>
                  <a:lnTo>
                    <a:pt x="34036" y="158241"/>
                  </a:lnTo>
                  <a:lnTo>
                    <a:pt x="58928" y="198119"/>
                  </a:lnTo>
                  <a:lnTo>
                    <a:pt x="89408" y="233679"/>
                  </a:lnTo>
                  <a:lnTo>
                    <a:pt x="124968" y="264160"/>
                  </a:lnTo>
                  <a:lnTo>
                    <a:pt x="164846" y="289051"/>
                  </a:lnTo>
                  <a:lnTo>
                    <a:pt x="208661" y="307593"/>
                  </a:lnTo>
                  <a:lnTo>
                    <a:pt x="255650" y="319150"/>
                  </a:lnTo>
                  <a:lnTo>
                    <a:pt x="305181" y="323088"/>
                  </a:lnTo>
                  <a:lnTo>
                    <a:pt x="312166" y="321690"/>
                  </a:lnTo>
                  <a:lnTo>
                    <a:pt x="317881" y="317880"/>
                  </a:lnTo>
                  <a:lnTo>
                    <a:pt x="321691" y="312165"/>
                  </a:lnTo>
                  <a:lnTo>
                    <a:pt x="323088" y="305180"/>
                  </a:lnTo>
                  <a:lnTo>
                    <a:pt x="323088" y="242315"/>
                  </a:lnTo>
                  <a:lnTo>
                    <a:pt x="272288" y="221741"/>
                  </a:lnTo>
                  <a:lnTo>
                    <a:pt x="234822" y="212216"/>
                  </a:lnTo>
                  <a:lnTo>
                    <a:pt x="227837" y="213613"/>
                  </a:lnTo>
                  <a:lnTo>
                    <a:pt x="183387" y="258063"/>
                  </a:lnTo>
                  <a:lnTo>
                    <a:pt x="147065" y="235838"/>
                  </a:lnTo>
                  <a:lnTo>
                    <a:pt x="114808" y="208406"/>
                  </a:lnTo>
                  <a:lnTo>
                    <a:pt x="87249" y="176149"/>
                  </a:lnTo>
                  <a:lnTo>
                    <a:pt x="65024" y="139953"/>
                  </a:lnTo>
                  <a:lnTo>
                    <a:pt x="109474" y="95250"/>
                  </a:lnTo>
                  <a:lnTo>
                    <a:pt x="110871" y="88264"/>
                  </a:lnTo>
                  <a:lnTo>
                    <a:pt x="104521" y="66675"/>
                  </a:lnTo>
                  <a:lnTo>
                    <a:pt x="101346" y="50800"/>
                  </a:lnTo>
                  <a:lnTo>
                    <a:pt x="99440" y="34543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59763" y="6067044"/>
            <a:ext cx="704215" cy="706120"/>
            <a:chOff x="1159763" y="6067044"/>
            <a:chExt cx="704215" cy="706120"/>
          </a:xfrm>
        </p:grpSpPr>
        <p:sp>
          <p:nvSpPr>
            <p:cNvPr id="7" name="object 7"/>
            <p:cNvSpPr/>
            <p:nvPr/>
          </p:nvSpPr>
          <p:spPr>
            <a:xfrm>
              <a:off x="1159763" y="6067044"/>
              <a:ext cx="704215" cy="706120"/>
            </a:xfrm>
            <a:custGeom>
              <a:avLst/>
              <a:gdLst/>
              <a:ahLst/>
              <a:cxnLst/>
              <a:rect l="l" t="t" r="r" b="b"/>
              <a:pathLst>
                <a:path w="704214" h="706120">
                  <a:moveTo>
                    <a:pt x="352044" y="0"/>
                  </a:moveTo>
                  <a:lnTo>
                    <a:pt x="304292" y="3175"/>
                  </a:lnTo>
                  <a:lnTo>
                    <a:pt x="258445" y="12572"/>
                  </a:lnTo>
                  <a:lnTo>
                    <a:pt x="215011" y="27685"/>
                  </a:lnTo>
                  <a:lnTo>
                    <a:pt x="174371" y="48132"/>
                  </a:lnTo>
                  <a:lnTo>
                    <a:pt x="136906" y="73532"/>
                  </a:lnTo>
                  <a:lnTo>
                    <a:pt x="103111" y="103377"/>
                  </a:lnTo>
                  <a:lnTo>
                    <a:pt x="73355" y="137159"/>
                  </a:lnTo>
                  <a:lnTo>
                    <a:pt x="48069" y="174751"/>
                  </a:lnTo>
                  <a:lnTo>
                    <a:pt x="27660" y="215518"/>
                  </a:lnTo>
                  <a:lnTo>
                    <a:pt x="12573" y="258952"/>
                  </a:lnTo>
                  <a:lnTo>
                    <a:pt x="3213" y="304926"/>
                  </a:lnTo>
                  <a:lnTo>
                    <a:pt x="0" y="352805"/>
                  </a:lnTo>
                  <a:lnTo>
                    <a:pt x="3213" y="400684"/>
                  </a:lnTo>
                  <a:lnTo>
                    <a:pt x="12573" y="446531"/>
                  </a:lnTo>
                  <a:lnTo>
                    <a:pt x="27660" y="490092"/>
                  </a:lnTo>
                  <a:lnTo>
                    <a:pt x="48069" y="530859"/>
                  </a:lnTo>
                  <a:lnTo>
                    <a:pt x="73355" y="568451"/>
                  </a:lnTo>
                  <a:lnTo>
                    <a:pt x="103111" y="602233"/>
                  </a:lnTo>
                  <a:lnTo>
                    <a:pt x="136906" y="632078"/>
                  </a:lnTo>
                  <a:lnTo>
                    <a:pt x="174371" y="657478"/>
                  </a:lnTo>
                  <a:lnTo>
                    <a:pt x="215011" y="677926"/>
                  </a:lnTo>
                  <a:lnTo>
                    <a:pt x="258445" y="693038"/>
                  </a:lnTo>
                  <a:lnTo>
                    <a:pt x="304292" y="702436"/>
                  </a:lnTo>
                  <a:lnTo>
                    <a:pt x="352044" y="705611"/>
                  </a:lnTo>
                  <a:lnTo>
                    <a:pt x="399796" y="702436"/>
                  </a:lnTo>
                  <a:lnTo>
                    <a:pt x="445643" y="693038"/>
                  </a:lnTo>
                  <a:lnTo>
                    <a:pt x="489077" y="677926"/>
                  </a:lnTo>
                  <a:lnTo>
                    <a:pt x="529717" y="657478"/>
                  </a:lnTo>
                  <a:lnTo>
                    <a:pt x="567182" y="632078"/>
                  </a:lnTo>
                  <a:lnTo>
                    <a:pt x="600963" y="602233"/>
                  </a:lnTo>
                  <a:lnTo>
                    <a:pt x="630682" y="568451"/>
                  </a:lnTo>
                  <a:lnTo>
                    <a:pt x="656082" y="530859"/>
                  </a:lnTo>
                  <a:lnTo>
                    <a:pt x="676402" y="490092"/>
                  </a:lnTo>
                  <a:lnTo>
                    <a:pt x="691515" y="446531"/>
                  </a:lnTo>
                  <a:lnTo>
                    <a:pt x="700913" y="400684"/>
                  </a:lnTo>
                  <a:lnTo>
                    <a:pt x="704088" y="352805"/>
                  </a:lnTo>
                  <a:lnTo>
                    <a:pt x="700913" y="304926"/>
                  </a:lnTo>
                  <a:lnTo>
                    <a:pt x="691515" y="258952"/>
                  </a:lnTo>
                  <a:lnTo>
                    <a:pt x="676402" y="215518"/>
                  </a:lnTo>
                  <a:lnTo>
                    <a:pt x="656082" y="174751"/>
                  </a:lnTo>
                  <a:lnTo>
                    <a:pt x="630682" y="137159"/>
                  </a:lnTo>
                  <a:lnTo>
                    <a:pt x="600963" y="103377"/>
                  </a:lnTo>
                  <a:lnTo>
                    <a:pt x="567182" y="73532"/>
                  </a:lnTo>
                  <a:lnTo>
                    <a:pt x="529717" y="48132"/>
                  </a:lnTo>
                  <a:lnTo>
                    <a:pt x="489077" y="27685"/>
                  </a:lnTo>
                  <a:lnTo>
                    <a:pt x="445643" y="12572"/>
                  </a:lnTo>
                  <a:lnTo>
                    <a:pt x="399796" y="3175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EA3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2832" y="6284975"/>
              <a:ext cx="381000" cy="266700"/>
            </a:xfrm>
            <a:custGeom>
              <a:avLst/>
              <a:gdLst/>
              <a:ahLst/>
              <a:cxnLst/>
              <a:rect l="l" t="t" r="r" b="b"/>
              <a:pathLst>
                <a:path w="381000" h="266700">
                  <a:moveTo>
                    <a:pt x="356108" y="508"/>
                  </a:moveTo>
                  <a:lnTo>
                    <a:pt x="354330" y="0"/>
                  </a:lnTo>
                  <a:lnTo>
                    <a:pt x="24765" y="0"/>
                  </a:lnTo>
                  <a:lnTo>
                    <a:pt x="22733" y="762"/>
                  </a:lnTo>
                  <a:lnTo>
                    <a:pt x="20574" y="1270"/>
                  </a:lnTo>
                  <a:lnTo>
                    <a:pt x="187960" y="165481"/>
                  </a:lnTo>
                  <a:lnTo>
                    <a:pt x="356108" y="508"/>
                  </a:lnTo>
                  <a:close/>
                </a:path>
                <a:path w="381000" h="266700">
                  <a:moveTo>
                    <a:pt x="380619" y="22987"/>
                  </a:moveTo>
                  <a:lnTo>
                    <a:pt x="379730" y="19431"/>
                  </a:lnTo>
                  <a:lnTo>
                    <a:pt x="378460" y="16383"/>
                  </a:lnTo>
                  <a:lnTo>
                    <a:pt x="194945" y="196342"/>
                  </a:lnTo>
                  <a:lnTo>
                    <a:pt x="191516" y="197739"/>
                  </a:lnTo>
                  <a:lnTo>
                    <a:pt x="184277" y="197739"/>
                  </a:lnTo>
                  <a:lnTo>
                    <a:pt x="180848" y="196342"/>
                  </a:lnTo>
                  <a:lnTo>
                    <a:pt x="1270" y="20193"/>
                  </a:lnTo>
                  <a:lnTo>
                    <a:pt x="0" y="24384"/>
                  </a:lnTo>
                  <a:lnTo>
                    <a:pt x="0" y="240030"/>
                  </a:lnTo>
                  <a:lnTo>
                    <a:pt x="2159" y="250444"/>
                  </a:lnTo>
                  <a:lnTo>
                    <a:pt x="8001" y="258826"/>
                  </a:lnTo>
                  <a:lnTo>
                    <a:pt x="16637" y="264541"/>
                  </a:lnTo>
                  <a:lnTo>
                    <a:pt x="27178" y="266700"/>
                  </a:lnTo>
                  <a:lnTo>
                    <a:pt x="353441" y="266700"/>
                  </a:lnTo>
                  <a:lnTo>
                    <a:pt x="363982" y="264541"/>
                  </a:lnTo>
                  <a:lnTo>
                    <a:pt x="372618" y="258826"/>
                  </a:lnTo>
                  <a:lnTo>
                    <a:pt x="378460" y="250444"/>
                  </a:lnTo>
                  <a:lnTo>
                    <a:pt x="380619" y="240030"/>
                  </a:lnTo>
                  <a:lnTo>
                    <a:pt x="380619" y="22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523" y="0"/>
            <a:ext cx="791210" cy="791210"/>
          </a:xfrm>
          <a:custGeom>
            <a:avLst/>
            <a:gdLst/>
            <a:ahLst/>
            <a:cxnLst/>
            <a:rect l="l" t="t" r="r" b="b"/>
            <a:pathLst>
              <a:path w="791210" h="791210">
                <a:moveTo>
                  <a:pt x="790956" y="0"/>
                </a:moveTo>
                <a:lnTo>
                  <a:pt x="0" y="0"/>
                </a:lnTo>
                <a:lnTo>
                  <a:pt x="0" y="790828"/>
                </a:lnTo>
                <a:lnTo>
                  <a:pt x="790956" y="0"/>
                </a:lnTo>
                <a:close/>
              </a:path>
            </a:pathLst>
          </a:custGeom>
          <a:solidFill>
            <a:srgbClr val="07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9496043"/>
            <a:ext cx="791210" cy="789940"/>
          </a:xfrm>
          <a:custGeom>
            <a:avLst/>
            <a:gdLst/>
            <a:ahLst/>
            <a:cxnLst/>
            <a:rect l="l" t="t" r="r" b="b"/>
            <a:pathLst>
              <a:path w="791210" h="789940">
                <a:moveTo>
                  <a:pt x="0" y="0"/>
                </a:moveTo>
                <a:lnTo>
                  <a:pt x="0" y="789430"/>
                </a:lnTo>
                <a:lnTo>
                  <a:pt x="790879" y="789430"/>
                </a:lnTo>
                <a:lnTo>
                  <a:pt x="0" y="0"/>
                </a:lnTo>
                <a:close/>
              </a:path>
            </a:pathLst>
          </a:custGeom>
          <a:solidFill>
            <a:srgbClr val="07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159763" y="3020567"/>
            <a:ext cx="704215" cy="704215"/>
            <a:chOff x="1159763" y="3020567"/>
            <a:chExt cx="704215" cy="704215"/>
          </a:xfrm>
        </p:grpSpPr>
        <p:sp>
          <p:nvSpPr>
            <p:cNvPr id="24" name="object 24"/>
            <p:cNvSpPr/>
            <p:nvPr/>
          </p:nvSpPr>
          <p:spPr>
            <a:xfrm>
              <a:off x="1159763" y="3020567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352044" y="0"/>
                  </a:moveTo>
                  <a:lnTo>
                    <a:pt x="304292" y="3175"/>
                  </a:lnTo>
                  <a:lnTo>
                    <a:pt x="258445" y="12573"/>
                  </a:lnTo>
                  <a:lnTo>
                    <a:pt x="215011" y="27685"/>
                  </a:lnTo>
                  <a:lnTo>
                    <a:pt x="174371" y="48005"/>
                  </a:lnTo>
                  <a:lnTo>
                    <a:pt x="136906" y="73405"/>
                  </a:lnTo>
                  <a:lnTo>
                    <a:pt x="103111" y="103124"/>
                  </a:lnTo>
                  <a:lnTo>
                    <a:pt x="73355" y="136905"/>
                  </a:lnTo>
                  <a:lnTo>
                    <a:pt x="48069" y="174371"/>
                  </a:lnTo>
                  <a:lnTo>
                    <a:pt x="27660" y="215010"/>
                  </a:lnTo>
                  <a:lnTo>
                    <a:pt x="12573" y="258445"/>
                  </a:lnTo>
                  <a:lnTo>
                    <a:pt x="3213" y="304291"/>
                  </a:lnTo>
                  <a:lnTo>
                    <a:pt x="0" y="352043"/>
                  </a:lnTo>
                  <a:lnTo>
                    <a:pt x="3213" y="399796"/>
                  </a:lnTo>
                  <a:lnTo>
                    <a:pt x="12573" y="445642"/>
                  </a:lnTo>
                  <a:lnTo>
                    <a:pt x="27660" y="489076"/>
                  </a:lnTo>
                  <a:lnTo>
                    <a:pt x="48069" y="529716"/>
                  </a:lnTo>
                  <a:lnTo>
                    <a:pt x="73355" y="567181"/>
                  </a:lnTo>
                  <a:lnTo>
                    <a:pt x="103111" y="600963"/>
                  </a:lnTo>
                  <a:lnTo>
                    <a:pt x="136906" y="630681"/>
                  </a:lnTo>
                  <a:lnTo>
                    <a:pt x="174371" y="656081"/>
                  </a:lnTo>
                  <a:lnTo>
                    <a:pt x="215011" y="676401"/>
                  </a:lnTo>
                  <a:lnTo>
                    <a:pt x="258445" y="691514"/>
                  </a:lnTo>
                  <a:lnTo>
                    <a:pt x="304292" y="700912"/>
                  </a:lnTo>
                  <a:lnTo>
                    <a:pt x="352044" y="704087"/>
                  </a:lnTo>
                  <a:lnTo>
                    <a:pt x="399796" y="700912"/>
                  </a:lnTo>
                  <a:lnTo>
                    <a:pt x="445643" y="691514"/>
                  </a:lnTo>
                  <a:lnTo>
                    <a:pt x="489077" y="676401"/>
                  </a:lnTo>
                  <a:lnTo>
                    <a:pt x="529717" y="656081"/>
                  </a:lnTo>
                  <a:lnTo>
                    <a:pt x="567182" y="630681"/>
                  </a:lnTo>
                  <a:lnTo>
                    <a:pt x="600963" y="600963"/>
                  </a:lnTo>
                  <a:lnTo>
                    <a:pt x="630682" y="567181"/>
                  </a:lnTo>
                  <a:lnTo>
                    <a:pt x="656082" y="529716"/>
                  </a:lnTo>
                  <a:lnTo>
                    <a:pt x="676402" y="489076"/>
                  </a:lnTo>
                  <a:lnTo>
                    <a:pt x="691515" y="445642"/>
                  </a:lnTo>
                  <a:lnTo>
                    <a:pt x="700913" y="399796"/>
                  </a:lnTo>
                  <a:lnTo>
                    <a:pt x="704088" y="352043"/>
                  </a:lnTo>
                  <a:lnTo>
                    <a:pt x="700913" y="304291"/>
                  </a:lnTo>
                  <a:lnTo>
                    <a:pt x="691515" y="258445"/>
                  </a:lnTo>
                  <a:lnTo>
                    <a:pt x="676402" y="215010"/>
                  </a:lnTo>
                  <a:lnTo>
                    <a:pt x="656082" y="174371"/>
                  </a:lnTo>
                  <a:lnTo>
                    <a:pt x="630682" y="136905"/>
                  </a:lnTo>
                  <a:lnTo>
                    <a:pt x="600963" y="103124"/>
                  </a:lnTo>
                  <a:lnTo>
                    <a:pt x="567182" y="73405"/>
                  </a:lnTo>
                  <a:lnTo>
                    <a:pt x="529717" y="48005"/>
                  </a:lnTo>
                  <a:lnTo>
                    <a:pt x="489077" y="27685"/>
                  </a:lnTo>
                  <a:lnTo>
                    <a:pt x="445643" y="12573"/>
                  </a:lnTo>
                  <a:lnTo>
                    <a:pt x="399796" y="3175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EA3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6547" y="3124199"/>
              <a:ext cx="351790" cy="495300"/>
            </a:xfrm>
            <a:custGeom>
              <a:avLst/>
              <a:gdLst/>
              <a:ahLst/>
              <a:cxnLst/>
              <a:rect l="l" t="t" r="r" b="b"/>
              <a:pathLst>
                <a:path w="351789" h="495300">
                  <a:moveTo>
                    <a:pt x="176784" y="0"/>
                  </a:moveTo>
                  <a:lnTo>
                    <a:pt x="129793" y="6223"/>
                  </a:lnTo>
                  <a:lnTo>
                    <a:pt x="87630" y="23622"/>
                  </a:lnTo>
                  <a:lnTo>
                    <a:pt x="51815" y="50800"/>
                  </a:lnTo>
                  <a:lnTo>
                    <a:pt x="24130" y="85851"/>
                  </a:lnTo>
                  <a:lnTo>
                    <a:pt x="6350" y="127253"/>
                  </a:lnTo>
                  <a:lnTo>
                    <a:pt x="0" y="173354"/>
                  </a:lnTo>
                  <a:lnTo>
                    <a:pt x="27559" y="278510"/>
                  </a:lnTo>
                  <a:lnTo>
                    <a:pt x="88392" y="383031"/>
                  </a:lnTo>
                  <a:lnTo>
                    <a:pt x="149098" y="463296"/>
                  </a:lnTo>
                  <a:lnTo>
                    <a:pt x="176784" y="495300"/>
                  </a:lnTo>
                  <a:lnTo>
                    <a:pt x="279019" y="382270"/>
                  </a:lnTo>
                  <a:lnTo>
                    <a:pt x="331470" y="311150"/>
                  </a:lnTo>
                  <a:lnTo>
                    <a:pt x="350774" y="251459"/>
                  </a:lnTo>
                  <a:lnTo>
                    <a:pt x="351409" y="235203"/>
                  </a:lnTo>
                  <a:lnTo>
                    <a:pt x="176784" y="235203"/>
                  </a:lnTo>
                  <a:lnTo>
                    <a:pt x="152273" y="230377"/>
                  </a:lnTo>
                  <a:lnTo>
                    <a:pt x="132207" y="217170"/>
                  </a:lnTo>
                  <a:lnTo>
                    <a:pt x="118618" y="197484"/>
                  </a:lnTo>
                  <a:lnTo>
                    <a:pt x="113665" y="173354"/>
                  </a:lnTo>
                  <a:lnTo>
                    <a:pt x="118618" y="149225"/>
                  </a:lnTo>
                  <a:lnTo>
                    <a:pt x="132207" y="129540"/>
                  </a:lnTo>
                  <a:lnTo>
                    <a:pt x="152273" y="116331"/>
                  </a:lnTo>
                  <a:lnTo>
                    <a:pt x="176784" y="111378"/>
                  </a:lnTo>
                  <a:lnTo>
                    <a:pt x="340487" y="111378"/>
                  </a:lnTo>
                  <a:lnTo>
                    <a:pt x="329438" y="85851"/>
                  </a:lnTo>
                  <a:lnTo>
                    <a:pt x="301752" y="50800"/>
                  </a:lnTo>
                  <a:lnTo>
                    <a:pt x="265938" y="23622"/>
                  </a:lnTo>
                  <a:lnTo>
                    <a:pt x="223774" y="6223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3331" y="3235578"/>
              <a:ext cx="176784" cy="12382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265409" y="3348989"/>
            <a:ext cx="6322695" cy="357759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 marR="5080">
              <a:lnSpc>
                <a:spcPct val="80900"/>
              </a:lnSpc>
              <a:spcBef>
                <a:spcPts val="1660"/>
              </a:spcBef>
            </a:pPr>
            <a:r>
              <a:rPr sz="6800" b="1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6800" b="1" spc="-5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00" b="1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6800" b="1" spc="-5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00" b="1" spc="-50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sz="6800" b="1" spc="-365" dirty="0">
                <a:solidFill>
                  <a:srgbClr val="FFFFFF"/>
                </a:solidFill>
                <a:latin typeface="Verdana"/>
                <a:cs typeface="Verdana"/>
              </a:rPr>
              <a:t>FIND</a:t>
            </a:r>
            <a:r>
              <a:rPr sz="6800" b="1" spc="-8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00" b="1" spc="-25" dirty="0">
                <a:solidFill>
                  <a:srgbClr val="FFFFFF"/>
                </a:solidFill>
                <a:latin typeface="Verdana"/>
                <a:cs typeface="Verdana"/>
              </a:rPr>
              <a:t>OUT </a:t>
            </a:r>
            <a:r>
              <a:rPr sz="6800" b="1" spc="-145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6800" b="1" spc="-5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00" b="1" spc="-55" dirty="0">
                <a:solidFill>
                  <a:srgbClr val="FFFFFF"/>
                </a:solidFill>
                <a:latin typeface="Verdana"/>
                <a:cs typeface="Verdana"/>
              </a:rPr>
              <a:t>ABOUT </a:t>
            </a:r>
            <a:r>
              <a:rPr sz="6800" b="1" spc="-10" dirty="0">
                <a:solidFill>
                  <a:srgbClr val="FFFFFF"/>
                </a:solidFill>
                <a:latin typeface="Verdana"/>
                <a:cs typeface="Verdana"/>
              </a:rPr>
              <a:t>APEL.A?</a:t>
            </a:r>
            <a:endParaRPr sz="6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42819" y="2867447"/>
            <a:ext cx="4005581" cy="481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4755" algn="l"/>
              </a:tabLst>
            </a:pPr>
            <a:r>
              <a:rPr lang="en-US" sz="3050" dirty="0">
                <a:latin typeface="Tahoma"/>
                <a:cs typeface="Tahoma"/>
              </a:rPr>
              <a:t>LUC </a:t>
            </a:r>
            <a:r>
              <a:rPr sz="3050" dirty="0">
                <a:latin typeface="Tahoma"/>
                <a:cs typeface="Tahoma"/>
              </a:rPr>
              <a:t>A</a:t>
            </a:r>
            <a:r>
              <a:rPr sz="3050" spc="-550" dirty="0">
                <a:latin typeface="Tahoma"/>
                <a:cs typeface="Tahoma"/>
              </a:rPr>
              <a:t> </a:t>
            </a:r>
            <a:r>
              <a:rPr sz="3050" spc="-25" dirty="0">
                <a:latin typeface="Tahoma"/>
                <a:cs typeface="Tahoma"/>
              </a:rPr>
              <a:t>P</a:t>
            </a:r>
            <a:r>
              <a:rPr sz="3050" spc="-545" dirty="0">
                <a:latin typeface="Tahoma"/>
                <a:cs typeface="Tahoma"/>
              </a:rPr>
              <a:t> </a:t>
            </a:r>
            <a:r>
              <a:rPr sz="3050" spc="-25" dirty="0">
                <a:latin typeface="Tahoma"/>
                <a:cs typeface="Tahoma"/>
              </a:rPr>
              <a:t>E</a:t>
            </a:r>
            <a:r>
              <a:rPr sz="3050" spc="-540" dirty="0">
                <a:latin typeface="Tahoma"/>
                <a:cs typeface="Tahoma"/>
              </a:rPr>
              <a:t> </a:t>
            </a:r>
            <a:r>
              <a:rPr sz="3050" spc="-50" dirty="0">
                <a:latin typeface="Tahoma"/>
                <a:cs typeface="Tahoma"/>
              </a:rPr>
              <a:t>L</a:t>
            </a:r>
            <a:r>
              <a:rPr lang="en-US" sz="3050" spc="-50" dirty="0">
                <a:latin typeface="Tahoma"/>
                <a:cs typeface="Tahoma"/>
              </a:rPr>
              <a:t>.A </a:t>
            </a:r>
            <a:r>
              <a:rPr sz="3050" spc="225" dirty="0">
                <a:latin typeface="Tahoma"/>
                <a:cs typeface="Tahoma"/>
              </a:rPr>
              <a:t>Unit</a:t>
            </a:r>
            <a:endParaRPr sz="305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42820" y="3286505"/>
            <a:ext cx="5779135" cy="87121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45"/>
              </a:spcBef>
            </a:pPr>
            <a:r>
              <a:rPr sz="3050" b="0" dirty="0">
                <a:solidFill>
                  <a:srgbClr val="000000"/>
                </a:solidFill>
                <a:latin typeface="Tahoma"/>
                <a:cs typeface="Tahoma"/>
              </a:rPr>
              <a:t>Prior</a:t>
            </a:r>
            <a:r>
              <a:rPr sz="3050" b="0" spc="-11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50" b="0" dirty="0">
                <a:solidFill>
                  <a:srgbClr val="000000"/>
                </a:solidFill>
                <a:latin typeface="Tahoma"/>
                <a:cs typeface="Tahoma"/>
              </a:rPr>
              <a:t>Learning</a:t>
            </a:r>
            <a:r>
              <a:rPr sz="3050" b="0" spc="-1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50" b="0" dirty="0">
                <a:solidFill>
                  <a:srgbClr val="000000"/>
                </a:solidFill>
                <a:latin typeface="Tahoma"/>
                <a:cs typeface="Tahoma"/>
              </a:rPr>
              <a:t>Assessment</a:t>
            </a:r>
            <a:r>
              <a:rPr sz="3050" b="0" spc="-10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50" b="0" spc="-10" dirty="0">
                <a:solidFill>
                  <a:srgbClr val="000000"/>
                </a:solidFill>
                <a:latin typeface="Tahoma"/>
                <a:cs typeface="Tahoma"/>
              </a:rPr>
              <a:t>Centre (PLACe)</a:t>
            </a:r>
            <a:endParaRPr sz="305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68144" y="4817871"/>
            <a:ext cx="281559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0" algn="l"/>
              </a:tabLst>
            </a:pPr>
            <a:r>
              <a:rPr sz="3050" spc="150" dirty="0">
                <a:latin typeface="Tahoma"/>
                <a:cs typeface="Tahoma"/>
              </a:rPr>
              <a:t>03</a:t>
            </a:r>
            <a:r>
              <a:rPr sz="3050" spc="-650" dirty="0">
                <a:latin typeface="Tahoma"/>
                <a:cs typeface="Tahoma"/>
              </a:rPr>
              <a:t> </a:t>
            </a:r>
            <a:r>
              <a:rPr sz="3050" spc="-20" dirty="0">
                <a:latin typeface="Tahoma"/>
                <a:cs typeface="Tahoma"/>
              </a:rPr>
              <a:t>-</a:t>
            </a:r>
            <a:r>
              <a:rPr sz="3050" spc="-655" dirty="0">
                <a:latin typeface="Tahoma"/>
                <a:cs typeface="Tahoma"/>
              </a:rPr>
              <a:t> </a:t>
            </a:r>
            <a:r>
              <a:rPr sz="3050" spc="200" dirty="0">
                <a:latin typeface="Tahoma"/>
                <a:cs typeface="Tahoma"/>
              </a:rPr>
              <a:t>7806</a:t>
            </a:r>
            <a:r>
              <a:rPr sz="3050" dirty="0">
                <a:latin typeface="Tahoma"/>
                <a:cs typeface="Tahoma"/>
              </a:rPr>
              <a:t>	</a:t>
            </a:r>
            <a:r>
              <a:rPr sz="3050" spc="204" dirty="0">
                <a:latin typeface="Tahoma"/>
                <a:cs typeface="Tahoma"/>
              </a:rPr>
              <a:t>3478</a:t>
            </a:r>
            <a:endParaRPr sz="305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42820" y="6263385"/>
            <a:ext cx="520636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50" spc="-10" dirty="0">
                <a:latin typeface="Tahoma"/>
                <a:cs typeface="Tahoma"/>
                <a:hlinkClick r:id="rId3"/>
              </a:rPr>
              <a:t>apel</a:t>
            </a:r>
            <a:r>
              <a:rPr sz="3050" spc="-10" dirty="0">
                <a:latin typeface="Tahoma"/>
                <a:cs typeface="Tahoma"/>
                <a:hlinkClick r:id="rId3"/>
              </a:rPr>
              <a:t>@lincoln.edu.my</a:t>
            </a:r>
            <a:endParaRPr sz="3050" dirty="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9023" y="77723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93" y="-10804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582525" cy="10287000"/>
            </a:xfrm>
            <a:custGeom>
              <a:avLst/>
              <a:gdLst/>
              <a:ahLst/>
              <a:cxnLst/>
              <a:rect l="l" t="t" r="r" b="b"/>
              <a:pathLst>
                <a:path w="12582525" h="10287000">
                  <a:moveTo>
                    <a:pt x="9230995" y="0"/>
                  </a:moveTo>
                  <a:lnTo>
                    <a:pt x="0" y="0"/>
                  </a:lnTo>
                  <a:lnTo>
                    <a:pt x="0" y="10286958"/>
                  </a:lnTo>
                  <a:lnTo>
                    <a:pt x="9230995" y="10286958"/>
                  </a:lnTo>
                  <a:lnTo>
                    <a:pt x="12582144" y="5148199"/>
                  </a:lnTo>
                  <a:lnTo>
                    <a:pt x="9230995" y="0"/>
                  </a:lnTo>
                  <a:close/>
                </a:path>
              </a:pathLst>
            </a:custGeom>
            <a:solidFill>
              <a:srgbClr val="0750A2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088" y="0"/>
              <a:ext cx="4474210" cy="10287000"/>
            </a:xfrm>
            <a:custGeom>
              <a:avLst/>
              <a:gdLst/>
              <a:ahLst/>
              <a:cxnLst/>
              <a:rect l="l" t="t" r="r" b="b"/>
              <a:pathLst>
                <a:path w="4474209" h="10287000">
                  <a:moveTo>
                    <a:pt x="3681476" y="0"/>
                  </a:moveTo>
                  <a:lnTo>
                    <a:pt x="950849" y="0"/>
                  </a:lnTo>
                  <a:lnTo>
                    <a:pt x="1806956" y="1124331"/>
                  </a:lnTo>
                  <a:lnTo>
                    <a:pt x="3416808" y="741299"/>
                  </a:lnTo>
                  <a:lnTo>
                    <a:pt x="3681476" y="0"/>
                  </a:lnTo>
                  <a:close/>
                </a:path>
                <a:path w="4474209" h="10287000">
                  <a:moveTo>
                    <a:pt x="4474210" y="10286987"/>
                  </a:moveTo>
                  <a:lnTo>
                    <a:pt x="4248912" y="9327210"/>
                  </a:lnTo>
                  <a:lnTo>
                    <a:pt x="1775333" y="8430641"/>
                  </a:lnTo>
                  <a:lnTo>
                    <a:pt x="0" y="10286987"/>
                  </a:lnTo>
                  <a:lnTo>
                    <a:pt x="4474210" y="10286987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60196" y="4109161"/>
            <a:ext cx="8208645" cy="29076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-5080" algn="ctr">
              <a:lnSpc>
                <a:spcPct val="92000"/>
              </a:lnSpc>
              <a:spcBef>
                <a:spcPts val="384"/>
              </a:spcBef>
            </a:pP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9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Verdana"/>
                <a:cs typeface="Verdana"/>
              </a:rPr>
              <a:t>systematic</a:t>
            </a:r>
            <a:r>
              <a:rPr sz="29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sz="29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29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50" dirty="0">
                <a:solidFill>
                  <a:srgbClr val="FFFFFF"/>
                </a:solidFill>
                <a:latin typeface="Verdana"/>
                <a:cs typeface="Verdana"/>
              </a:rPr>
              <a:t>involves</a:t>
            </a:r>
            <a:r>
              <a:rPr sz="29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identification,</a:t>
            </a:r>
            <a:r>
              <a:rPr sz="29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Verdana"/>
                <a:cs typeface="Verdana"/>
              </a:rPr>
              <a:t>documentation</a:t>
            </a:r>
            <a:r>
              <a:rPr sz="29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r>
              <a:rPr sz="29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9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prior</a:t>
            </a:r>
            <a:r>
              <a:rPr sz="29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experiential</a:t>
            </a:r>
            <a:r>
              <a:rPr sz="29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29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determine</a:t>
            </a:r>
            <a:r>
              <a:rPr sz="29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9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extent</a:t>
            </a:r>
            <a:r>
              <a:rPr sz="29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9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sz="29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9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individual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29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achieved</a:t>
            </a:r>
            <a:r>
              <a:rPr sz="29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9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desired</a:t>
            </a:r>
            <a:r>
              <a:rPr sz="29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29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outcomes, </a:t>
            </a:r>
            <a:r>
              <a:rPr sz="2900" spc="-3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9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r>
              <a:rPr sz="29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9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9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programme</a:t>
            </a:r>
            <a:r>
              <a:rPr sz="29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study</a:t>
            </a:r>
            <a:r>
              <a:rPr sz="29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and/or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award</a:t>
            </a:r>
            <a:r>
              <a:rPr sz="29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9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credits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2309" y="2749422"/>
            <a:ext cx="7642859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50" dirty="0"/>
              <a:t>What</a:t>
            </a:r>
            <a:r>
              <a:rPr sz="7500" spc="-515" dirty="0"/>
              <a:t> </a:t>
            </a:r>
            <a:r>
              <a:rPr sz="7500" spc="-140" dirty="0"/>
              <a:t>is</a:t>
            </a:r>
            <a:r>
              <a:rPr sz="7500" spc="-860" dirty="0"/>
              <a:t> </a:t>
            </a:r>
            <a:r>
              <a:rPr sz="7500" spc="-10" dirty="0"/>
              <a:t>APEL.A?</a:t>
            </a:r>
            <a:endParaRPr sz="75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DA6F55-E032-4CB8-456B-7B07F587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D0C616-602F-AE62-63FF-E9FD78FE8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4237" r="2753" b="4971"/>
          <a:stretch>
            <a:fillRect/>
          </a:stretch>
        </p:blipFill>
        <p:spPr>
          <a:xfrm>
            <a:off x="0" y="-2"/>
            <a:ext cx="18288000" cy="10287001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8787F713-B8FD-26B7-2FCB-F4365E8DB4E7}"/>
              </a:ext>
            </a:extLst>
          </p:cNvPr>
          <p:cNvGrpSpPr/>
          <p:nvPr/>
        </p:nvGrpSpPr>
        <p:grpSpPr>
          <a:xfrm rot="10800000">
            <a:off x="5717743" y="0"/>
            <a:ext cx="12582525" cy="10287000"/>
            <a:chOff x="0" y="0"/>
            <a:chExt cx="12582525" cy="10287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BE23793-3470-03F5-0EC2-5529549661CD}"/>
                </a:ext>
              </a:extLst>
            </p:cNvPr>
            <p:cNvSpPr/>
            <p:nvPr/>
          </p:nvSpPr>
          <p:spPr>
            <a:xfrm>
              <a:off x="0" y="0"/>
              <a:ext cx="12582525" cy="10287000"/>
            </a:xfrm>
            <a:custGeom>
              <a:avLst/>
              <a:gdLst/>
              <a:ahLst/>
              <a:cxnLst/>
              <a:rect l="l" t="t" r="r" b="b"/>
              <a:pathLst>
                <a:path w="12582525" h="10287000">
                  <a:moveTo>
                    <a:pt x="9230995" y="0"/>
                  </a:moveTo>
                  <a:lnTo>
                    <a:pt x="0" y="0"/>
                  </a:lnTo>
                  <a:lnTo>
                    <a:pt x="0" y="10286958"/>
                  </a:lnTo>
                  <a:lnTo>
                    <a:pt x="9230995" y="10286958"/>
                  </a:lnTo>
                  <a:lnTo>
                    <a:pt x="12582144" y="5148199"/>
                  </a:lnTo>
                  <a:lnTo>
                    <a:pt x="9230995" y="0"/>
                  </a:lnTo>
                  <a:close/>
                </a:path>
              </a:pathLst>
            </a:custGeom>
            <a:solidFill>
              <a:srgbClr val="0750A2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7280B58-E088-4E5C-39BC-F86C01252E88}"/>
                </a:ext>
              </a:extLst>
            </p:cNvPr>
            <p:cNvSpPr/>
            <p:nvPr/>
          </p:nvSpPr>
          <p:spPr>
            <a:xfrm>
              <a:off x="6419088" y="0"/>
              <a:ext cx="4474210" cy="10287000"/>
            </a:xfrm>
            <a:custGeom>
              <a:avLst/>
              <a:gdLst/>
              <a:ahLst/>
              <a:cxnLst/>
              <a:rect l="l" t="t" r="r" b="b"/>
              <a:pathLst>
                <a:path w="4474209" h="10287000">
                  <a:moveTo>
                    <a:pt x="3681476" y="0"/>
                  </a:moveTo>
                  <a:lnTo>
                    <a:pt x="950849" y="0"/>
                  </a:lnTo>
                  <a:lnTo>
                    <a:pt x="1806956" y="1124331"/>
                  </a:lnTo>
                  <a:lnTo>
                    <a:pt x="3416808" y="741299"/>
                  </a:lnTo>
                  <a:lnTo>
                    <a:pt x="3681476" y="0"/>
                  </a:lnTo>
                  <a:close/>
                </a:path>
                <a:path w="4474209" h="10287000">
                  <a:moveTo>
                    <a:pt x="4474210" y="10286987"/>
                  </a:moveTo>
                  <a:lnTo>
                    <a:pt x="4248912" y="9327210"/>
                  </a:lnTo>
                  <a:lnTo>
                    <a:pt x="1775333" y="8430641"/>
                  </a:lnTo>
                  <a:lnTo>
                    <a:pt x="0" y="10286987"/>
                  </a:lnTo>
                  <a:lnTo>
                    <a:pt x="4474210" y="10286987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10FB017F-14F1-738E-70EC-A3F634448E8B}"/>
              </a:ext>
            </a:extLst>
          </p:cNvPr>
          <p:cNvSpPr txBox="1"/>
          <p:nvPr/>
        </p:nvSpPr>
        <p:spPr>
          <a:xfrm>
            <a:off x="8382000" y="3467100"/>
            <a:ext cx="9531604" cy="4481354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r>
              <a:rPr lang="en-US" sz="2400" spc="-20" dirty="0">
                <a:solidFill>
                  <a:srgbClr val="FFFFFF"/>
                </a:solidFill>
                <a:latin typeface="Verdana"/>
                <a:cs typeface="Verdana"/>
              </a:rPr>
              <a:t>APEL Assessment Centre (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AAC) or </a:t>
            </a:r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Pusat </a:t>
            </a:r>
            <a:r>
              <a:rPr lang="en-US" sz="2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Penilaian</a:t>
            </a:r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APEL (PPA)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refers to a Higher Education Provider (HEP) appointed by the Malaysian Qualifications Agency (MQA) to receive, assess, and process applications under APEL.A (Accreditation of Prior Experiential Learning for Access).</a:t>
            </a:r>
          </a:p>
          <a:p>
            <a:endParaRPr lang="en-US" sz="2400" spc="-2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r>
              <a:rPr lang="en-US" sz="2400" spc="-20" dirty="0">
                <a:solidFill>
                  <a:srgbClr val="FFFFFF"/>
                </a:solidFill>
                <a:latin typeface="Verdana"/>
                <a:cs typeface="Verdana"/>
              </a:rPr>
              <a:t>There are two categories of AAC/PPA namely </a:t>
            </a:r>
            <a:r>
              <a:rPr lang="en-US" sz="2400" b="1" spc="-20" dirty="0">
                <a:solidFill>
                  <a:srgbClr val="FFFFFF"/>
                </a:solidFill>
                <a:latin typeface="Verdana"/>
                <a:cs typeface="Verdana"/>
              </a:rPr>
              <a:t>PPA Terbuka </a:t>
            </a:r>
            <a:r>
              <a:rPr lang="en-US" sz="2400" spc="-2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lang="en-US" sz="2400" b="1" spc="-20" dirty="0">
                <a:solidFill>
                  <a:srgbClr val="FFFFFF"/>
                </a:solidFill>
                <a:latin typeface="Verdana"/>
                <a:cs typeface="Verdana"/>
              </a:rPr>
              <a:t>PPA </a:t>
            </a:r>
            <a:r>
              <a:rPr lang="en-US" sz="2400" b="1" spc="-20" dirty="0" err="1">
                <a:solidFill>
                  <a:srgbClr val="FFFFFF"/>
                </a:solidFill>
                <a:latin typeface="Verdana"/>
                <a:cs typeface="Verdana"/>
              </a:rPr>
              <a:t>Dalaman</a:t>
            </a:r>
            <a:r>
              <a:rPr lang="en-US" sz="2400" spc="-20" dirty="0">
                <a:solidFill>
                  <a:srgbClr val="FFFFFF"/>
                </a:solidFill>
                <a:latin typeface="Verdana"/>
                <a:cs typeface="Verdana"/>
              </a:rPr>
              <a:t>, as designated by the MQA.</a:t>
            </a:r>
          </a:p>
          <a:p>
            <a:endParaRPr lang="en-US" sz="2400" spc="-2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2400" dirty="0">
                <a:solidFill>
                  <a:schemeClr val="bg1"/>
                </a:solidFill>
                <a:latin typeface="Verdana"/>
                <a:cs typeface="Verdana"/>
              </a:rPr>
              <a:t>LUC is classified as a </a:t>
            </a: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PPA DALAMAN. </a:t>
            </a:r>
            <a:r>
              <a:rPr lang="en-US" sz="2400" dirty="0">
                <a:solidFill>
                  <a:schemeClr val="bg1"/>
                </a:solidFill>
                <a:latin typeface="Verdana"/>
                <a:cs typeface="Verdana"/>
              </a:rPr>
              <a:t>Please refer to the MQA APEL portal (https://www2.mqa.gov.my/portalapela/) for more information regarding AAC.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C3DB6A5-E778-2EAB-B87F-77F56CBA89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0" y="2071514"/>
            <a:ext cx="9378087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50" dirty="0"/>
              <a:t>What</a:t>
            </a:r>
            <a:r>
              <a:rPr sz="7500" spc="-515" dirty="0"/>
              <a:t> </a:t>
            </a:r>
            <a:r>
              <a:rPr sz="7500" spc="-140" dirty="0"/>
              <a:t>is</a:t>
            </a:r>
            <a:r>
              <a:rPr lang="en-US" sz="7500" spc="-860" dirty="0"/>
              <a:t> </a:t>
            </a:r>
            <a:r>
              <a:rPr lang="en-US" sz="7500" spc="-10" dirty="0"/>
              <a:t>AAC APEL</a:t>
            </a:r>
            <a:r>
              <a:rPr sz="7500" spc="-10" dirty="0"/>
              <a:t>?</a:t>
            </a:r>
            <a:endParaRPr sz="7500" dirty="0"/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9DEDB1B1-FBB9-AA04-9D16-F304892F0C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"/>
            <a:ext cx="3456432" cy="14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195" y="3942969"/>
            <a:ext cx="126180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195" dirty="0">
                <a:solidFill>
                  <a:srgbClr val="0750A2"/>
                </a:solidFill>
                <a:latin typeface="Verdana"/>
                <a:cs typeface="Verdana"/>
              </a:rPr>
              <a:t>Who</a:t>
            </a:r>
            <a:r>
              <a:rPr sz="7500" spc="-1240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7500" spc="-540" dirty="0">
                <a:solidFill>
                  <a:srgbClr val="0750A2"/>
                </a:solidFill>
                <a:latin typeface="Verdana"/>
                <a:cs typeface="Verdana"/>
              </a:rPr>
              <a:t>i</a:t>
            </a:r>
            <a:r>
              <a:rPr sz="7500" dirty="0">
                <a:solidFill>
                  <a:srgbClr val="0750A2"/>
                </a:solidFill>
                <a:latin typeface="Verdana"/>
                <a:cs typeface="Verdana"/>
              </a:rPr>
              <a:t>s</a:t>
            </a:r>
            <a:r>
              <a:rPr sz="7500" spc="-1535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7500" spc="-434" dirty="0">
                <a:solidFill>
                  <a:srgbClr val="0750A2"/>
                </a:solidFill>
                <a:latin typeface="Verdana"/>
                <a:cs typeface="Verdana"/>
              </a:rPr>
              <a:t>eligible</a:t>
            </a:r>
            <a:r>
              <a:rPr sz="7500" spc="-1425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7500" spc="-560" dirty="0">
                <a:solidFill>
                  <a:srgbClr val="0750A2"/>
                </a:solidFill>
                <a:latin typeface="Verdana"/>
                <a:cs typeface="Verdana"/>
              </a:rPr>
              <a:t>f</a:t>
            </a:r>
            <a:r>
              <a:rPr sz="7500" spc="-570" dirty="0">
                <a:solidFill>
                  <a:srgbClr val="0750A2"/>
                </a:solidFill>
                <a:latin typeface="Verdana"/>
                <a:cs typeface="Verdana"/>
              </a:rPr>
              <a:t>o</a:t>
            </a:r>
            <a:r>
              <a:rPr sz="7500" spc="-15" dirty="0">
                <a:solidFill>
                  <a:srgbClr val="0750A2"/>
                </a:solidFill>
                <a:latin typeface="Verdana"/>
                <a:cs typeface="Verdana"/>
              </a:rPr>
              <a:t>r</a:t>
            </a:r>
            <a:r>
              <a:rPr sz="7500" spc="-1535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7500" spc="-555" dirty="0">
                <a:solidFill>
                  <a:srgbClr val="0750A2"/>
                </a:solidFill>
                <a:latin typeface="Verdana"/>
                <a:cs typeface="Verdana"/>
              </a:rPr>
              <a:t>A</a:t>
            </a:r>
            <a:r>
              <a:rPr sz="7500" spc="-545" dirty="0">
                <a:solidFill>
                  <a:srgbClr val="0750A2"/>
                </a:solidFill>
                <a:latin typeface="Verdana"/>
                <a:cs typeface="Verdana"/>
              </a:rPr>
              <a:t>P</a:t>
            </a:r>
            <a:r>
              <a:rPr sz="7500" spc="-540" dirty="0">
                <a:solidFill>
                  <a:srgbClr val="0750A2"/>
                </a:solidFill>
                <a:latin typeface="Verdana"/>
                <a:cs typeface="Verdana"/>
              </a:rPr>
              <a:t>E</a:t>
            </a:r>
            <a:r>
              <a:rPr sz="7500" spc="-545" dirty="0">
                <a:solidFill>
                  <a:srgbClr val="0750A2"/>
                </a:solidFill>
                <a:latin typeface="Verdana"/>
                <a:cs typeface="Verdana"/>
              </a:rPr>
              <a:t>L</a:t>
            </a:r>
            <a:r>
              <a:rPr sz="7500" spc="-540" dirty="0">
                <a:solidFill>
                  <a:srgbClr val="0750A2"/>
                </a:solidFill>
                <a:latin typeface="Verdana"/>
                <a:cs typeface="Verdana"/>
              </a:rPr>
              <a:t>.</a:t>
            </a:r>
            <a:r>
              <a:rPr sz="7500" spc="-555" dirty="0">
                <a:solidFill>
                  <a:srgbClr val="0750A2"/>
                </a:solidFill>
                <a:latin typeface="Verdana"/>
                <a:cs typeface="Verdana"/>
              </a:rPr>
              <a:t>A</a:t>
            </a:r>
            <a:r>
              <a:rPr sz="7500" spc="-45" dirty="0">
                <a:solidFill>
                  <a:srgbClr val="0750A2"/>
                </a:solidFill>
                <a:latin typeface="Verdana"/>
                <a:cs typeface="Verdana"/>
              </a:rPr>
              <a:t>?</a:t>
            </a:r>
            <a:endParaRPr sz="75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8BC791-6316-E03E-288A-76C68DBB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/>
          <a:stretch>
            <a:fillRect/>
          </a:stretch>
        </p:blipFill>
        <p:spPr>
          <a:xfrm>
            <a:off x="-36944" y="0"/>
            <a:ext cx="10136491" cy="10287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714743" y="0"/>
            <a:ext cx="11572875" cy="10287000"/>
            <a:chOff x="6714743" y="0"/>
            <a:chExt cx="11572875" cy="10287000"/>
          </a:xfrm>
        </p:grpSpPr>
        <p:sp>
          <p:nvSpPr>
            <p:cNvPr id="4" name="object 4"/>
            <p:cNvSpPr/>
            <p:nvPr/>
          </p:nvSpPr>
          <p:spPr>
            <a:xfrm>
              <a:off x="6714743" y="0"/>
              <a:ext cx="11572875" cy="10287000"/>
            </a:xfrm>
            <a:custGeom>
              <a:avLst/>
              <a:gdLst/>
              <a:ahLst/>
              <a:cxnLst/>
              <a:rect l="l" t="t" r="r" b="b"/>
              <a:pathLst>
                <a:path w="11572875" h="10287000">
                  <a:moveTo>
                    <a:pt x="11572621" y="0"/>
                  </a:moveTo>
                  <a:lnTo>
                    <a:pt x="3351276" y="0"/>
                  </a:lnTo>
                  <a:lnTo>
                    <a:pt x="0" y="5138801"/>
                  </a:lnTo>
                  <a:lnTo>
                    <a:pt x="3351276" y="10286958"/>
                  </a:lnTo>
                  <a:lnTo>
                    <a:pt x="11572621" y="10286958"/>
                  </a:lnTo>
                  <a:lnTo>
                    <a:pt x="11572621" y="0"/>
                  </a:lnTo>
                  <a:close/>
                </a:path>
              </a:pathLst>
            </a:custGeom>
            <a:solidFill>
              <a:srgbClr val="0750A2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9548" y="2589276"/>
              <a:ext cx="123444" cy="123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9548" y="4207764"/>
              <a:ext cx="123444" cy="1249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04246" y="381965"/>
            <a:ext cx="5505450" cy="181800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1565"/>
              </a:spcBef>
            </a:pPr>
            <a:r>
              <a:rPr sz="6500" spc="-375" dirty="0">
                <a:latin typeface="Verdana"/>
                <a:cs typeface="Verdana"/>
              </a:rPr>
              <a:t>Target</a:t>
            </a:r>
            <a:r>
              <a:rPr sz="6500" spc="-1220" dirty="0">
                <a:latin typeface="Verdana"/>
                <a:cs typeface="Verdana"/>
              </a:rPr>
              <a:t> </a:t>
            </a:r>
            <a:r>
              <a:rPr sz="6500" spc="-360" dirty="0">
                <a:latin typeface="Verdana"/>
                <a:cs typeface="Verdana"/>
              </a:rPr>
              <a:t>Group </a:t>
            </a:r>
            <a:r>
              <a:rPr sz="6500" spc="-310" dirty="0">
                <a:latin typeface="Verdana"/>
                <a:cs typeface="Verdana"/>
              </a:rPr>
              <a:t>for</a:t>
            </a:r>
            <a:r>
              <a:rPr sz="6500" spc="-1215" dirty="0">
                <a:latin typeface="Verdana"/>
                <a:cs typeface="Verdana"/>
              </a:rPr>
              <a:t> </a:t>
            </a:r>
            <a:r>
              <a:rPr sz="6500" spc="-350" dirty="0">
                <a:latin typeface="Verdana"/>
                <a:cs typeface="Verdana"/>
              </a:rPr>
              <a:t>APEL.A</a:t>
            </a:r>
            <a:endParaRPr sz="65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400" y="190500"/>
            <a:ext cx="10071100" cy="7379334"/>
            <a:chOff x="152400" y="190500"/>
            <a:chExt cx="10071100" cy="737933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9547" y="5827776"/>
              <a:ext cx="123444" cy="1234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9547" y="7446264"/>
              <a:ext cx="123444" cy="1234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90500"/>
              <a:ext cx="3456432" cy="14462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401427" y="2343982"/>
            <a:ext cx="7178675" cy="70872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25425">
              <a:lnSpc>
                <a:spcPct val="105500"/>
              </a:lnSpc>
              <a:spcBef>
                <a:spcPts val="90"/>
              </a:spcBef>
            </a:pPr>
            <a:r>
              <a:rPr sz="3000" spc="-50" dirty="0">
                <a:solidFill>
                  <a:srgbClr val="FFFFF8"/>
                </a:solidFill>
                <a:latin typeface="Verdana"/>
                <a:cs typeface="Verdana"/>
              </a:rPr>
              <a:t>Individuals</a:t>
            </a:r>
            <a:r>
              <a:rPr sz="3000" spc="-25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with</a:t>
            </a:r>
            <a:r>
              <a:rPr sz="3000" spc="-14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work</a:t>
            </a:r>
            <a:r>
              <a:rPr sz="3000" spc="-18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experience</a:t>
            </a:r>
            <a:r>
              <a:rPr sz="3000" spc="-14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but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lack</a:t>
            </a:r>
            <a:r>
              <a:rPr sz="3000" spc="-14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formal</a:t>
            </a:r>
            <a:r>
              <a:rPr sz="3000" spc="-10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academic</a:t>
            </a:r>
            <a:r>
              <a:rPr sz="3000" spc="-10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qualifications to</a:t>
            </a:r>
            <a:r>
              <a:rPr sz="3000" spc="-22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pursue</a:t>
            </a:r>
            <a:r>
              <a:rPr sz="3000" spc="-22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studies</a:t>
            </a:r>
            <a:r>
              <a:rPr sz="3000" spc="-22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8"/>
                </a:solidFill>
                <a:latin typeface="Verdana"/>
                <a:cs typeface="Verdana"/>
              </a:rPr>
              <a:t>at</a:t>
            </a:r>
            <a:r>
              <a:rPr sz="3000" spc="-24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70" dirty="0">
                <a:solidFill>
                  <a:srgbClr val="FFFFF8"/>
                </a:solidFill>
                <a:latin typeface="Verdana"/>
                <a:cs typeface="Verdana"/>
              </a:rPr>
              <a:t>HEP</a:t>
            </a:r>
            <a:endParaRPr sz="3000" dirty="0">
              <a:latin typeface="Verdana"/>
              <a:cs typeface="Verdana"/>
            </a:endParaRPr>
          </a:p>
          <a:p>
            <a:pPr marL="12700" marR="383540">
              <a:lnSpc>
                <a:spcPct val="104000"/>
              </a:lnSpc>
              <a:spcBef>
                <a:spcPts val="1310"/>
              </a:spcBef>
            </a:pPr>
            <a:r>
              <a:rPr sz="3000" spc="-35" dirty="0">
                <a:solidFill>
                  <a:srgbClr val="FFFFF8"/>
                </a:solidFill>
                <a:latin typeface="Verdana"/>
                <a:cs typeface="Verdana"/>
              </a:rPr>
              <a:t>Malaysian</a:t>
            </a:r>
            <a:r>
              <a:rPr sz="3000" spc="-20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citizens</a:t>
            </a:r>
            <a:r>
              <a:rPr sz="3000" spc="-20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and</a:t>
            </a:r>
            <a:r>
              <a:rPr sz="3000" spc="-10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expatriates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(including</a:t>
            </a:r>
            <a:r>
              <a:rPr sz="3000" spc="-17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family</a:t>
            </a:r>
            <a:r>
              <a:rPr sz="3000" spc="-26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members)</a:t>
            </a:r>
            <a:r>
              <a:rPr sz="3000" spc="-21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seeking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recognition</a:t>
            </a:r>
            <a:r>
              <a:rPr sz="3000" spc="-17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8"/>
                </a:solidFill>
                <a:latin typeface="Verdana"/>
                <a:cs typeface="Verdana"/>
              </a:rPr>
              <a:t>for</a:t>
            </a:r>
            <a:r>
              <a:rPr sz="3000" spc="-2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their</a:t>
            </a:r>
            <a:r>
              <a:rPr sz="3000" spc="-22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prior</a:t>
            </a:r>
            <a:r>
              <a:rPr sz="3000" spc="-229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learning.</a:t>
            </a:r>
            <a:endParaRPr sz="3000" dirty="0">
              <a:latin typeface="Verdana"/>
              <a:cs typeface="Verdana"/>
            </a:endParaRPr>
          </a:p>
          <a:p>
            <a:pPr marL="12700" marR="454659">
              <a:lnSpc>
                <a:spcPct val="104000"/>
              </a:lnSpc>
              <a:spcBef>
                <a:spcPts val="1500"/>
              </a:spcBef>
            </a:pPr>
            <a:r>
              <a:rPr sz="3000" spc="80" dirty="0">
                <a:solidFill>
                  <a:srgbClr val="FFFFF8"/>
                </a:solidFill>
                <a:latin typeface="Verdana"/>
                <a:cs typeface="Verdana"/>
              </a:rPr>
              <a:t>APEL</a:t>
            </a:r>
            <a:r>
              <a:rPr sz="3000" spc="-9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FFFFF8"/>
                </a:solidFill>
                <a:latin typeface="Verdana"/>
                <a:cs typeface="Verdana"/>
              </a:rPr>
              <a:t>is</a:t>
            </a:r>
            <a:r>
              <a:rPr sz="3000" spc="-32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used</a:t>
            </a:r>
            <a:r>
              <a:rPr sz="3000" spc="-22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8"/>
                </a:solidFill>
                <a:latin typeface="Verdana"/>
                <a:cs typeface="Verdana"/>
              </a:rPr>
              <a:t>for</a:t>
            </a:r>
            <a:r>
              <a:rPr sz="3000" spc="-31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admission</a:t>
            </a:r>
            <a:r>
              <a:rPr sz="3000" spc="-21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to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programmes</a:t>
            </a:r>
            <a:r>
              <a:rPr sz="3000" spc="-21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of</a:t>
            </a:r>
            <a:r>
              <a:rPr sz="3000" spc="-20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study</a:t>
            </a:r>
            <a:r>
              <a:rPr sz="3000" spc="-18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FFFFF8"/>
                </a:solidFill>
                <a:latin typeface="Verdana"/>
                <a:cs typeface="Verdana"/>
              </a:rPr>
              <a:t>(gain</a:t>
            </a:r>
            <a:r>
              <a:rPr sz="3000" spc="-25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8"/>
                </a:solidFill>
                <a:latin typeface="Verdana"/>
                <a:cs typeface="Verdana"/>
              </a:rPr>
              <a:t>entry</a:t>
            </a:r>
            <a:r>
              <a:rPr sz="3000" spc="-24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to </a:t>
            </a:r>
            <a:r>
              <a:rPr sz="3000" spc="-65" dirty="0">
                <a:solidFill>
                  <a:srgbClr val="FFFFF8"/>
                </a:solidFill>
                <a:latin typeface="Verdana"/>
                <a:cs typeface="Verdana"/>
              </a:rPr>
              <a:t>tertiary</a:t>
            </a:r>
            <a:r>
              <a:rPr sz="3000" spc="-26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education)</a:t>
            </a:r>
            <a:endParaRPr sz="3000" dirty="0">
              <a:latin typeface="Verdana"/>
              <a:cs typeface="Verdana"/>
            </a:endParaRPr>
          </a:p>
          <a:p>
            <a:pPr marL="12700" marR="167005">
              <a:lnSpc>
                <a:spcPct val="104000"/>
              </a:lnSpc>
              <a:spcBef>
                <a:spcPts val="1500"/>
              </a:spcBef>
            </a:pPr>
            <a:r>
              <a:rPr sz="3000" spc="80" dirty="0">
                <a:solidFill>
                  <a:srgbClr val="FFFFF8"/>
                </a:solidFill>
                <a:latin typeface="Verdana"/>
                <a:cs typeface="Verdana"/>
              </a:rPr>
              <a:t>APEL</a:t>
            </a:r>
            <a:r>
              <a:rPr sz="3000" spc="-6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does</a:t>
            </a:r>
            <a:r>
              <a:rPr sz="3000" spc="-20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not</a:t>
            </a:r>
            <a:r>
              <a:rPr sz="3000" spc="-16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8"/>
                </a:solidFill>
                <a:latin typeface="Verdana"/>
                <a:cs typeface="Verdana"/>
              </a:rPr>
              <a:t>guarantee</a:t>
            </a:r>
            <a:r>
              <a:rPr sz="3000" spc="-21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automatic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admission</a:t>
            </a:r>
            <a:r>
              <a:rPr sz="3000" spc="-16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25" dirty="0">
                <a:solidFill>
                  <a:srgbClr val="FFFFF8"/>
                </a:solidFill>
                <a:latin typeface="Verdana"/>
                <a:cs typeface="Verdana"/>
              </a:rPr>
              <a:t>(Applicants</a:t>
            </a:r>
            <a:r>
              <a:rPr sz="3000" spc="-20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must</a:t>
            </a:r>
            <a:r>
              <a:rPr sz="3000" spc="-10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FFFFF8"/>
                </a:solidFill>
                <a:latin typeface="Verdana"/>
                <a:cs typeface="Verdana"/>
              </a:rPr>
              <a:t>still</a:t>
            </a:r>
            <a:r>
              <a:rPr sz="3000" spc="-260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fulfill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sz="3000" spc="-20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8"/>
                </a:solidFill>
                <a:latin typeface="Verdana"/>
                <a:cs typeface="Verdana"/>
              </a:rPr>
              <a:t>requirements</a:t>
            </a:r>
            <a:r>
              <a:rPr sz="3000" spc="-19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by</a:t>
            </a:r>
            <a:r>
              <a:rPr sz="3000" spc="-235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8"/>
                </a:solidFill>
                <a:latin typeface="Verdana"/>
                <a:cs typeface="Verdana"/>
              </a:rPr>
              <a:t>the</a:t>
            </a:r>
            <a:r>
              <a:rPr lang="en-MY" sz="3000" spc="-204" dirty="0">
                <a:solidFill>
                  <a:srgbClr val="FFFFF8"/>
                </a:solidFill>
                <a:latin typeface="Verdana"/>
                <a:cs typeface="Verdana"/>
              </a:rPr>
              <a:t> </a:t>
            </a:r>
            <a:r>
              <a:rPr lang="en-MY" sz="3000" spc="-10" dirty="0">
                <a:solidFill>
                  <a:srgbClr val="FFFFF8"/>
                </a:solidFill>
                <a:latin typeface="Verdana"/>
                <a:cs typeface="Verdana"/>
              </a:rPr>
              <a:t>HEP).</a:t>
            </a:r>
          </a:p>
          <a:p>
            <a:pPr marR="5080" algn="r">
              <a:lnSpc>
                <a:spcPct val="100000"/>
              </a:lnSpc>
              <a:spcBef>
                <a:spcPts val="3325"/>
              </a:spcBef>
              <a:tabLst>
                <a:tab pos="918844" algn="l"/>
              </a:tabLst>
            </a:pPr>
            <a:endParaRPr lang="en-MY" sz="24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7408" y="2487167"/>
            <a:ext cx="2381885" cy="589915"/>
          </a:xfrm>
          <a:custGeom>
            <a:avLst/>
            <a:gdLst/>
            <a:ahLst/>
            <a:cxnLst/>
            <a:rect l="l" t="t" r="r" b="b"/>
            <a:pathLst>
              <a:path w="2381884" h="589914">
                <a:moveTo>
                  <a:pt x="2286635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417"/>
                </a:lnTo>
                <a:lnTo>
                  <a:pt x="0" y="95123"/>
                </a:lnTo>
                <a:lnTo>
                  <a:pt x="0" y="494664"/>
                </a:lnTo>
                <a:lnTo>
                  <a:pt x="1904" y="513206"/>
                </a:lnTo>
                <a:lnTo>
                  <a:pt x="27939" y="561975"/>
                </a:lnTo>
                <a:lnTo>
                  <a:pt x="76580" y="587882"/>
                </a:lnTo>
                <a:lnTo>
                  <a:pt x="95250" y="589787"/>
                </a:lnTo>
                <a:lnTo>
                  <a:pt x="2286635" y="589787"/>
                </a:lnTo>
                <a:lnTo>
                  <a:pt x="2323084" y="582549"/>
                </a:lnTo>
                <a:lnTo>
                  <a:pt x="2365883" y="547370"/>
                </a:lnTo>
                <a:lnTo>
                  <a:pt x="2381885" y="494664"/>
                </a:lnTo>
                <a:lnTo>
                  <a:pt x="2381885" y="95123"/>
                </a:lnTo>
                <a:lnTo>
                  <a:pt x="2374645" y="58800"/>
                </a:lnTo>
                <a:lnTo>
                  <a:pt x="2339466" y="16001"/>
                </a:lnTo>
                <a:lnTo>
                  <a:pt x="2286635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4942" y="2625090"/>
            <a:ext cx="1151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Module...n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6890" y="266446"/>
            <a:ext cx="1351153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-365" dirty="0">
                <a:solidFill>
                  <a:srgbClr val="0750A2"/>
                </a:solidFill>
                <a:latin typeface="Verdana"/>
                <a:cs typeface="Verdana"/>
              </a:rPr>
              <a:t>Differences</a:t>
            </a:r>
            <a:r>
              <a:rPr sz="5300" spc="-1050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5300" spc="-305" dirty="0">
                <a:solidFill>
                  <a:srgbClr val="0750A2"/>
                </a:solidFill>
                <a:latin typeface="Verdana"/>
                <a:cs typeface="Verdana"/>
              </a:rPr>
              <a:t>Between</a:t>
            </a:r>
            <a:r>
              <a:rPr sz="5300" spc="-1019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5300" spc="-295" dirty="0">
                <a:solidFill>
                  <a:srgbClr val="0750A2"/>
                </a:solidFill>
                <a:latin typeface="Verdana"/>
                <a:cs typeface="Verdana"/>
              </a:rPr>
              <a:t>APEL.A</a:t>
            </a:r>
            <a:r>
              <a:rPr sz="5300" spc="-1040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5300" spc="-195" dirty="0">
                <a:solidFill>
                  <a:srgbClr val="0750A2"/>
                </a:solidFill>
                <a:latin typeface="Verdana"/>
                <a:cs typeface="Verdana"/>
              </a:rPr>
              <a:t>and</a:t>
            </a:r>
            <a:r>
              <a:rPr sz="5300" spc="-960" dirty="0">
                <a:solidFill>
                  <a:srgbClr val="0750A2"/>
                </a:solidFill>
                <a:latin typeface="Verdana"/>
                <a:cs typeface="Verdana"/>
              </a:rPr>
              <a:t> </a:t>
            </a:r>
            <a:r>
              <a:rPr sz="5300" spc="-305" dirty="0">
                <a:solidFill>
                  <a:srgbClr val="0750A2"/>
                </a:solidFill>
                <a:latin typeface="Verdana"/>
                <a:cs typeface="Verdana"/>
              </a:rPr>
              <a:t>APEL.C</a:t>
            </a:r>
            <a:endParaRPr sz="5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2265" y="1257046"/>
            <a:ext cx="501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C1E20"/>
                </a:solidFill>
                <a:latin typeface="Tahoma"/>
                <a:cs typeface="Tahoma"/>
              </a:rPr>
              <a:t>ACADEMIC</a:t>
            </a:r>
            <a:r>
              <a:rPr sz="2800" b="1" spc="19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C1E20"/>
                </a:solidFill>
                <a:latin typeface="Tahoma"/>
                <a:cs typeface="Tahoma"/>
              </a:rPr>
              <a:t>QUALIFICATION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8932" y="3268979"/>
            <a:ext cx="2380615" cy="589915"/>
          </a:xfrm>
          <a:custGeom>
            <a:avLst/>
            <a:gdLst/>
            <a:ahLst/>
            <a:cxnLst/>
            <a:rect l="l" t="t" r="r" b="b"/>
            <a:pathLst>
              <a:path w="2380615" h="589914">
                <a:moveTo>
                  <a:pt x="2284984" y="0"/>
                </a:moveTo>
                <a:lnTo>
                  <a:pt x="95250" y="0"/>
                </a:lnTo>
                <a:lnTo>
                  <a:pt x="58800" y="7239"/>
                </a:lnTo>
                <a:lnTo>
                  <a:pt x="16001" y="42164"/>
                </a:lnTo>
                <a:lnTo>
                  <a:pt x="0" y="94742"/>
                </a:lnTo>
                <a:lnTo>
                  <a:pt x="0" y="495046"/>
                </a:lnTo>
                <a:lnTo>
                  <a:pt x="1904" y="513588"/>
                </a:lnTo>
                <a:lnTo>
                  <a:pt x="27939" y="561975"/>
                </a:lnTo>
                <a:lnTo>
                  <a:pt x="76580" y="588010"/>
                </a:lnTo>
                <a:lnTo>
                  <a:pt x="95250" y="589788"/>
                </a:lnTo>
                <a:lnTo>
                  <a:pt x="2284984" y="589788"/>
                </a:lnTo>
                <a:lnTo>
                  <a:pt x="2321433" y="582549"/>
                </a:lnTo>
                <a:lnTo>
                  <a:pt x="2364232" y="547624"/>
                </a:lnTo>
                <a:lnTo>
                  <a:pt x="2380234" y="495046"/>
                </a:lnTo>
                <a:lnTo>
                  <a:pt x="2380234" y="94742"/>
                </a:lnTo>
                <a:lnTo>
                  <a:pt x="2372867" y="58547"/>
                </a:lnTo>
                <a:lnTo>
                  <a:pt x="2337816" y="15875"/>
                </a:lnTo>
                <a:lnTo>
                  <a:pt x="2284984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59807" y="3416249"/>
            <a:ext cx="1066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32747" y="1712976"/>
            <a:ext cx="170815" cy="259079"/>
            <a:chOff x="9032747" y="1712976"/>
            <a:chExt cx="170815" cy="259079"/>
          </a:xfrm>
        </p:grpSpPr>
        <p:sp>
          <p:nvSpPr>
            <p:cNvPr id="9" name="object 9"/>
            <p:cNvSpPr/>
            <p:nvPr/>
          </p:nvSpPr>
          <p:spPr>
            <a:xfrm>
              <a:off x="9098279" y="1830324"/>
              <a:ext cx="45720" cy="142240"/>
            </a:xfrm>
            <a:custGeom>
              <a:avLst/>
              <a:gdLst/>
              <a:ahLst/>
              <a:cxnLst/>
              <a:rect l="l" t="t" r="r" b="b"/>
              <a:pathLst>
                <a:path w="45720" h="142239">
                  <a:moveTo>
                    <a:pt x="22225" y="0"/>
                  </a:moveTo>
                  <a:lnTo>
                    <a:pt x="2159" y="12700"/>
                  </a:lnTo>
                  <a:lnTo>
                    <a:pt x="380" y="18542"/>
                  </a:lnTo>
                  <a:lnTo>
                    <a:pt x="0" y="21590"/>
                  </a:lnTo>
                  <a:lnTo>
                    <a:pt x="4699" y="122174"/>
                  </a:lnTo>
                  <a:lnTo>
                    <a:pt x="20700" y="141224"/>
                  </a:lnTo>
                  <a:lnTo>
                    <a:pt x="23368" y="141731"/>
                  </a:lnTo>
                  <a:lnTo>
                    <a:pt x="45212" y="123190"/>
                  </a:lnTo>
                  <a:lnTo>
                    <a:pt x="45593" y="120142"/>
                  </a:lnTo>
                  <a:lnTo>
                    <a:pt x="24892" y="50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07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2747" y="1712976"/>
              <a:ext cx="170688" cy="14325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352930" y="2018919"/>
            <a:ext cx="15579090" cy="8029575"/>
            <a:chOff x="1352930" y="2018919"/>
            <a:chExt cx="15579090" cy="8029575"/>
          </a:xfrm>
        </p:grpSpPr>
        <p:sp>
          <p:nvSpPr>
            <p:cNvPr id="12" name="object 12"/>
            <p:cNvSpPr/>
            <p:nvPr/>
          </p:nvSpPr>
          <p:spPr>
            <a:xfrm>
              <a:off x="9107042" y="2018919"/>
              <a:ext cx="45720" cy="142240"/>
            </a:xfrm>
            <a:custGeom>
              <a:avLst/>
              <a:gdLst/>
              <a:ahLst/>
              <a:cxnLst/>
              <a:rect l="l" t="t" r="r" b="b"/>
              <a:pathLst>
                <a:path w="45720" h="142239">
                  <a:moveTo>
                    <a:pt x="22225" y="0"/>
                  </a:moveTo>
                  <a:lnTo>
                    <a:pt x="2158" y="12700"/>
                  </a:lnTo>
                  <a:lnTo>
                    <a:pt x="380" y="18541"/>
                  </a:lnTo>
                  <a:lnTo>
                    <a:pt x="0" y="21589"/>
                  </a:lnTo>
                  <a:lnTo>
                    <a:pt x="4699" y="122174"/>
                  </a:lnTo>
                  <a:lnTo>
                    <a:pt x="20700" y="141224"/>
                  </a:lnTo>
                  <a:lnTo>
                    <a:pt x="23367" y="141731"/>
                  </a:lnTo>
                  <a:lnTo>
                    <a:pt x="45211" y="123189"/>
                  </a:lnTo>
                  <a:lnTo>
                    <a:pt x="45592" y="120141"/>
                  </a:lnTo>
                  <a:lnTo>
                    <a:pt x="24891" y="50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07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6745" y="2172462"/>
              <a:ext cx="15477490" cy="0"/>
            </a:xfrm>
            <a:custGeom>
              <a:avLst/>
              <a:gdLst/>
              <a:ahLst/>
              <a:cxnLst/>
              <a:rect l="l" t="t" r="r" b="b"/>
              <a:pathLst>
                <a:path w="15477490">
                  <a:moveTo>
                    <a:pt x="0" y="0"/>
                  </a:moveTo>
                  <a:lnTo>
                    <a:pt x="15477236" y="0"/>
                  </a:lnTo>
                </a:path>
              </a:pathLst>
            </a:custGeom>
            <a:ln w="41752">
              <a:solidFill>
                <a:srgbClr val="0750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6745" y="2152650"/>
              <a:ext cx="15497810" cy="7871459"/>
            </a:xfrm>
            <a:custGeom>
              <a:avLst/>
              <a:gdLst/>
              <a:ahLst/>
              <a:cxnLst/>
              <a:rect l="l" t="t" r="r" b="b"/>
              <a:pathLst>
                <a:path w="15497810" h="7871459">
                  <a:moveTo>
                    <a:pt x="0" y="3048"/>
                  </a:moveTo>
                  <a:lnTo>
                    <a:pt x="0" y="7870939"/>
                  </a:lnTo>
                </a:path>
                <a:path w="15497810" h="7871459">
                  <a:moveTo>
                    <a:pt x="15497556" y="0"/>
                  </a:moveTo>
                  <a:lnTo>
                    <a:pt x="15497556" y="7866367"/>
                  </a:lnTo>
                </a:path>
              </a:pathLst>
            </a:custGeom>
            <a:ln w="47599">
              <a:solidFill>
                <a:srgbClr val="0750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3885" y="10027158"/>
              <a:ext cx="15537180" cy="0"/>
            </a:xfrm>
            <a:custGeom>
              <a:avLst/>
              <a:gdLst/>
              <a:ahLst/>
              <a:cxnLst/>
              <a:rect l="l" t="t" r="r" b="b"/>
              <a:pathLst>
                <a:path w="15537180">
                  <a:moveTo>
                    <a:pt x="0" y="0"/>
                  </a:moveTo>
                  <a:lnTo>
                    <a:pt x="15536671" y="0"/>
                  </a:lnTo>
                </a:path>
              </a:pathLst>
            </a:custGeom>
            <a:ln w="41752">
              <a:solidFill>
                <a:srgbClr val="0750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26467" y="5618988"/>
              <a:ext cx="2381885" cy="1371600"/>
            </a:xfrm>
            <a:custGeom>
              <a:avLst/>
              <a:gdLst/>
              <a:ahLst/>
              <a:cxnLst/>
              <a:rect l="l" t="t" r="r" b="b"/>
              <a:pathLst>
                <a:path w="2381884" h="1371600">
                  <a:moveTo>
                    <a:pt x="2286635" y="0"/>
                  </a:moveTo>
                  <a:lnTo>
                    <a:pt x="95250" y="0"/>
                  </a:lnTo>
                  <a:lnTo>
                    <a:pt x="58800" y="7238"/>
                  </a:lnTo>
                  <a:lnTo>
                    <a:pt x="16001" y="42290"/>
                  </a:lnTo>
                  <a:lnTo>
                    <a:pt x="0" y="94996"/>
                  </a:lnTo>
                  <a:lnTo>
                    <a:pt x="0" y="1276603"/>
                  </a:lnTo>
                  <a:lnTo>
                    <a:pt x="1904" y="1295273"/>
                  </a:lnTo>
                  <a:lnTo>
                    <a:pt x="27939" y="1343787"/>
                  </a:lnTo>
                  <a:lnTo>
                    <a:pt x="76580" y="1369822"/>
                  </a:lnTo>
                  <a:lnTo>
                    <a:pt x="95250" y="1371600"/>
                  </a:lnTo>
                  <a:lnTo>
                    <a:pt x="2286635" y="1371600"/>
                  </a:lnTo>
                  <a:lnTo>
                    <a:pt x="2323083" y="1364361"/>
                  </a:lnTo>
                  <a:lnTo>
                    <a:pt x="2365883" y="1329309"/>
                  </a:lnTo>
                  <a:lnTo>
                    <a:pt x="2381885" y="1276603"/>
                  </a:lnTo>
                  <a:lnTo>
                    <a:pt x="2381885" y="94996"/>
                  </a:lnTo>
                  <a:lnTo>
                    <a:pt x="2374645" y="58674"/>
                  </a:lnTo>
                  <a:lnTo>
                    <a:pt x="2339466" y="16001"/>
                  </a:lnTo>
                  <a:lnTo>
                    <a:pt x="2286635" y="0"/>
                  </a:lnTo>
                  <a:close/>
                </a:path>
              </a:pathLst>
            </a:custGeom>
            <a:solidFill>
              <a:srgbClr val="8A5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13035" y="2446628"/>
            <a:ext cx="371475" cy="45631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65" dirty="0">
                <a:solidFill>
                  <a:srgbClr val="1C1E20"/>
                </a:solidFill>
                <a:latin typeface="Tahoma"/>
                <a:cs typeface="Tahoma"/>
              </a:rPr>
              <a:t>Conventional</a:t>
            </a:r>
            <a:r>
              <a:rPr sz="2250" spc="-220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75" dirty="0">
                <a:solidFill>
                  <a:srgbClr val="1C1E20"/>
                </a:solidFill>
                <a:latin typeface="Tahoma"/>
                <a:cs typeface="Tahoma"/>
              </a:rPr>
              <a:t>formal</a:t>
            </a:r>
            <a:r>
              <a:rPr sz="2250" spc="-190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65" dirty="0">
                <a:solidFill>
                  <a:srgbClr val="1C1E20"/>
                </a:solidFill>
                <a:latin typeface="Tahoma"/>
                <a:cs typeface="Tahoma"/>
              </a:rPr>
              <a:t>learning</a:t>
            </a:r>
            <a:r>
              <a:rPr sz="2250" spc="-250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40" dirty="0">
                <a:solidFill>
                  <a:srgbClr val="1C1E20"/>
                </a:solidFill>
                <a:latin typeface="Tahoma"/>
                <a:cs typeface="Tahoma"/>
              </a:rPr>
              <a:t>track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84622" y="3180958"/>
            <a:ext cx="615315" cy="3846195"/>
          </a:xfrm>
          <a:prstGeom prst="rect">
            <a:avLst/>
          </a:prstGeom>
        </p:spPr>
        <p:txBody>
          <a:bodyPr vert="vert270" wrap="square" lIns="0" tIns="112395" rIns="0" bIns="0" rtlCol="0">
            <a:spAutoFit/>
          </a:bodyPr>
          <a:lstStyle/>
          <a:p>
            <a:pPr marL="12700" marR="5080">
              <a:lnSpc>
                <a:spcPct val="71100"/>
              </a:lnSpc>
              <a:spcBef>
                <a:spcPts val="885"/>
              </a:spcBef>
            </a:pPr>
            <a:r>
              <a:rPr sz="2250" spc="65" dirty="0">
                <a:solidFill>
                  <a:srgbClr val="1C1E20"/>
                </a:solidFill>
                <a:latin typeface="Tahoma"/>
                <a:cs typeface="Tahoma"/>
              </a:rPr>
              <a:t>Conventional</a:t>
            </a:r>
            <a:r>
              <a:rPr sz="2250" spc="-210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75" dirty="0">
                <a:solidFill>
                  <a:srgbClr val="1C1E20"/>
                </a:solidFill>
                <a:latin typeface="Tahoma"/>
                <a:cs typeface="Tahoma"/>
              </a:rPr>
              <a:t>formal</a:t>
            </a:r>
            <a:r>
              <a:rPr sz="2250" spc="-18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55" dirty="0">
                <a:solidFill>
                  <a:srgbClr val="1C1E20"/>
                </a:solidFill>
                <a:latin typeface="Tahoma"/>
                <a:cs typeface="Tahoma"/>
              </a:rPr>
              <a:t>learning </a:t>
            </a:r>
            <a:r>
              <a:rPr sz="2250" spc="50" dirty="0">
                <a:solidFill>
                  <a:srgbClr val="1C1E20"/>
                </a:solidFill>
                <a:latin typeface="Tahoma"/>
                <a:cs typeface="Tahoma"/>
              </a:rPr>
              <a:t>track</a:t>
            </a:r>
            <a:r>
              <a:rPr sz="2250" spc="12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110" dirty="0">
                <a:solidFill>
                  <a:srgbClr val="1C1E20"/>
                </a:solidFill>
                <a:latin typeface="Tahoma"/>
                <a:cs typeface="Tahoma"/>
              </a:rPr>
              <a:t>with</a:t>
            </a:r>
            <a:r>
              <a:rPr sz="2250" spc="-210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2250" spc="-10" dirty="0">
                <a:solidFill>
                  <a:srgbClr val="1C1E20"/>
                </a:solidFill>
                <a:latin typeface="Tahoma"/>
                <a:cs typeface="Tahoma"/>
              </a:rPr>
              <a:t>APEL.C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20193" y="5893689"/>
            <a:ext cx="218186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ts val="2130"/>
              </a:lnSpc>
              <a:spcBef>
                <a:spcPts val="100"/>
              </a:spcBef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APEL.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C:</a:t>
            </a:r>
            <a:endParaRPr sz="1800">
              <a:latin typeface="Tahoma"/>
              <a:cs typeface="Tahoma"/>
            </a:endParaRPr>
          </a:p>
          <a:p>
            <a:pPr marL="12700" marR="5080" indent="6350" algn="ctr">
              <a:lnSpc>
                <a:spcPts val="2000"/>
              </a:lnSpc>
              <a:spcBef>
                <a:spcPts val="170"/>
              </a:spcBef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30%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credits in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programmes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07408" y="4052315"/>
            <a:ext cx="2381885" cy="591820"/>
          </a:xfrm>
          <a:custGeom>
            <a:avLst/>
            <a:gdLst/>
            <a:ahLst/>
            <a:cxnLst/>
            <a:rect l="l" t="t" r="r" b="b"/>
            <a:pathLst>
              <a:path w="2381884" h="591820">
                <a:moveTo>
                  <a:pt x="2286635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418"/>
                </a:lnTo>
                <a:lnTo>
                  <a:pt x="0" y="95376"/>
                </a:lnTo>
                <a:lnTo>
                  <a:pt x="0" y="495935"/>
                </a:lnTo>
                <a:lnTo>
                  <a:pt x="1904" y="514604"/>
                </a:lnTo>
                <a:lnTo>
                  <a:pt x="27939" y="563372"/>
                </a:lnTo>
                <a:lnTo>
                  <a:pt x="76580" y="589407"/>
                </a:lnTo>
                <a:lnTo>
                  <a:pt x="95250" y="591312"/>
                </a:lnTo>
                <a:lnTo>
                  <a:pt x="2286635" y="591312"/>
                </a:lnTo>
                <a:lnTo>
                  <a:pt x="2323084" y="584073"/>
                </a:lnTo>
                <a:lnTo>
                  <a:pt x="2365883" y="548894"/>
                </a:lnTo>
                <a:lnTo>
                  <a:pt x="2381885" y="495935"/>
                </a:lnTo>
                <a:lnTo>
                  <a:pt x="2381885" y="95376"/>
                </a:lnTo>
                <a:lnTo>
                  <a:pt x="2374645" y="58928"/>
                </a:lnTo>
                <a:lnTo>
                  <a:pt x="2339466" y="16001"/>
                </a:lnTo>
                <a:lnTo>
                  <a:pt x="2286635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57394" y="4191761"/>
            <a:ext cx="10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08932" y="4834128"/>
            <a:ext cx="2380615" cy="591820"/>
          </a:xfrm>
          <a:custGeom>
            <a:avLst/>
            <a:gdLst/>
            <a:ahLst/>
            <a:cxnLst/>
            <a:rect l="l" t="t" r="r" b="b"/>
            <a:pathLst>
              <a:path w="2380615" h="591820">
                <a:moveTo>
                  <a:pt x="2284984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291"/>
                </a:lnTo>
                <a:lnTo>
                  <a:pt x="0" y="94996"/>
                </a:lnTo>
                <a:lnTo>
                  <a:pt x="0" y="496316"/>
                </a:lnTo>
                <a:lnTo>
                  <a:pt x="1904" y="514858"/>
                </a:lnTo>
                <a:lnTo>
                  <a:pt x="27939" y="563499"/>
                </a:lnTo>
                <a:lnTo>
                  <a:pt x="76580" y="589407"/>
                </a:lnTo>
                <a:lnTo>
                  <a:pt x="95250" y="591312"/>
                </a:lnTo>
                <a:lnTo>
                  <a:pt x="2284984" y="591312"/>
                </a:lnTo>
                <a:lnTo>
                  <a:pt x="2321433" y="584073"/>
                </a:lnTo>
                <a:lnTo>
                  <a:pt x="2364232" y="549021"/>
                </a:lnTo>
                <a:lnTo>
                  <a:pt x="2380234" y="496316"/>
                </a:lnTo>
                <a:lnTo>
                  <a:pt x="2380234" y="94996"/>
                </a:lnTo>
                <a:lnTo>
                  <a:pt x="2372867" y="58674"/>
                </a:lnTo>
                <a:lnTo>
                  <a:pt x="2337816" y="16001"/>
                </a:lnTo>
                <a:lnTo>
                  <a:pt x="2284984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63997" y="4983607"/>
            <a:ext cx="106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07408" y="5618988"/>
            <a:ext cx="2381885" cy="591820"/>
          </a:xfrm>
          <a:custGeom>
            <a:avLst/>
            <a:gdLst/>
            <a:ahLst/>
            <a:cxnLst/>
            <a:rect l="l" t="t" r="r" b="b"/>
            <a:pathLst>
              <a:path w="2381884" h="591820">
                <a:moveTo>
                  <a:pt x="2286635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417"/>
                </a:lnTo>
                <a:lnTo>
                  <a:pt x="0" y="95376"/>
                </a:lnTo>
                <a:lnTo>
                  <a:pt x="0" y="495935"/>
                </a:lnTo>
                <a:lnTo>
                  <a:pt x="1904" y="514603"/>
                </a:lnTo>
                <a:lnTo>
                  <a:pt x="27939" y="563372"/>
                </a:lnTo>
                <a:lnTo>
                  <a:pt x="76580" y="589407"/>
                </a:lnTo>
                <a:lnTo>
                  <a:pt x="95250" y="591312"/>
                </a:lnTo>
                <a:lnTo>
                  <a:pt x="2286635" y="591312"/>
                </a:lnTo>
                <a:lnTo>
                  <a:pt x="2323084" y="584073"/>
                </a:lnTo>
                <a:lnTo>
                  <a:pt x="2365883" y="548894"/>
                </a:lnTo>
                <a:lnTo>
                  <a:pt x="2381885" y="495935"/>
                </a:lnTo>
                <a:lnTo>
                  <a:pt x="2381885" y="95376"/>
                </a:lnTo>
                <a:lnTo>
                  <a:pt x="2374645" y="58927"/>
                </a:lnTo>
                <a:lnTo>
                  <a:pt x="2339466" y="16001"/>
                </a:lnTo>
                <a:lnTo>
                  <a:pt x="2286635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58536" y="5758434"/>
            <a:ext cx="10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08932" y="6402323"/>
            <a:ext cx="2380615" cy="589915"/>
          </a:xfrm>
          <a:custGeom>
            <a:avLst/>
            <a:gdLst/>
            <a:ahLst/>
            <a:cxnLst/>
            <a:rect l="l" t="t" r="r" b="b"/>
            <a:pathLst>
              <a:path w="2380615" h="589915">
                <a:moveTo>
                  <a:pt x="2284984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163"/>
                </a:lnTo>
                <a:lnTo>
                  <a:pt x="0" y="94741"/>
                </a:lnTo>
                <a:lnTo>
                  <a:pt x="0" y="495046"/>
                </a:lnTo>
                <a:lnTo>
                  <a:pt x="1904" y="513588"/>
                </a:lnTo>
                <a:lnTo>
                  <a:pt x="27939" y="561975"/>
                </a:lnTo>
                <a:lnTo>
                  <a:pt x="76580" y="588010"/>
                </a:lnTo>
                <a:lnTo>
                  <a:pt x="95250" y="589788"/>
                </a:lnTo>
                <a:lnTo>
                  <a:pt x="2284984" y="589788"/>
                </a:lnTo>
                <a:lnTo>
                  <a:pt x="2321433" y="582549"/>
                </a:lnTo>
                <a:lnTo>
                  <a:pt x="2364232" y="547624"/>
                </a:lnTo>
                <a:lnTo>
                  <a:pt x="2380234" y="495046"/>
                </a:lnTo>
                <a:lnTo>
                  <a:pt x="2380234" y="94741"/>
                </a:lnTo>
                <a:lnTo>
                  <a:pt x="2372867" y="58547"/>
                </a:lnTo>
                <a:lnTo>
                  <a:pt x="2337816" y="15875"/>
                </a:lnTo>
                <a:lnTo>
                  <a:pt x="2284984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81778" y="6551167"/>
            <a:ext cx="10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126468" y="2487167"/>
            <a:ext cx="2381885" cy="589915"/>
          </a:xfrm>
          <a:custGeom>
            <a:avLst/>
            <a:gdLst/>
            <a:ahLst/>
            <a:cxnLst/>
            <a:rect l="l" t="t" r="r" b="b"/>
            <a:pathLst>
              <a:path w="2381884" h="589914">
                <a:moveTo>
                  <a:pt x="2286635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417"/>
                </a:lnTo>
                <a:lnTo>
                  <a:pt x="0" y="95123"/>
                </a:lnTo>
                <a:lnTo>
                  <a:pt x="0" y="494664"/>
                </a:lnTo>
                <a:lnTo>
                  <a:pt x="1904" y="513206"/>
                </a:lnTo>
                <a:lnTo>
                  <a:pt x="27939" y="561975"/>
                </a:lnTo>
                <a:lnTo>
                  <a:pt x="76580" y="587882"/>
                </a:lnTo>
                <a:lnTo>
                  <a:pt x="95250" y="589787"/>
                </a:lnTo>
                <a:lnTo>
                  <a:pt x="2286635" y="589787"/>
                </a:lnTo>
                <a:lnTo>
                  <a:pt x="2323083" y="582549"/>
                </a:lnTo>
                <a:lnTo>
                  <a:pt x="2365883" y="547370"/>
                </a:lnTo>
                <a:lnTo>
                  <a:pt x="2381885" y="494664"/>
                </a:lnTo>
                <a:lnTo>
                  <a:pt x="2381885" y="95123"/>
                </a:lnTo>
                <a:lnTo>
                  <a:pt x="2374645" y="58800"/>
                </a:lnTo>
                <a:lnTo>
                  <a:pt x="2339466" y="16001"/>
                </a:lnTo>
                <a:lnTo>
                  <a:pt x="2286635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724256" y="2625090"/>
            <a:ext cx="1151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Module...n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124943" y="3268979"/>
            <a:ext cx="2381885" cy="589915"/>
          </a:xfrm>
          <a:custGeom>
            <a:avLst/>
            <a:gdLst/>
            <a:ahLst/>
            <a:cxnLst/>
            <a:rect l="l" t="t" r="r" b="b"/>
            <a:pathLst>
              <a:path w="2381884" h="589914">
                <a:moveTo>
                  <a:pt x="2286380" y="0"/>
                </a:moveTo>
                <a:lnTo>
                  <a:pt x="95250" y="0"/>
                </a:lnTo>
                <a:lnTo>
                  <a:pt x="58800" y="7239"/>
                </a:lnTo>
                <a:lnTo>
                  <a:pt x="16001" y="42164"/>
                </a:lnTo>
                <a:lnTo>
                  <a:pt x="0" y="94742"/>
                </a:lnTo>
                <a:lnTo>
                  <a:pt x="0" y="495046"/>
                </a:lnTo>
                <a:lnTo>
                  <a:pt x="1904" y="513588"/>
                </a:lnTo>
                <a:lnTo>
                  <a:pt x="27939" y="561975"/>
                </a:lnTo>
                <a:lnTo>
                  <a:pt x="76580" y="588010"/>
                </a:lnTo>
                <a:lnTo>
                  <a:pt x="95250" y="589788"/>
                </a:lnTo>
                <a:lnTo>
                  <a:pt x="2286380" y="589788"/>
                </a:lnTo>
                <a:lnTo>
                  <a:pt x="2322829" y="582549"/>
                </a:lnTo>
                <a:lnTo>
                  <a:pt x="2365629" y="547624"/>
                </a:lnTo>
                <a:lnTo>
                  <a:pt x="2381757" y="495046"/>
                </a:lnTo>
                <a:lnTo>
                  <a:pt x="2381757" y="94742"/>
                </a:lnTo>
                <a:lnTo>
                  <a:pt x="2374392" y="58547"/>
                </a:lnTo>
                <a:lnTo>
                  <a:pt x="2339340" y="15875"/>
                </a:lnTo>
                <a:lnTo>
                  <a:pt x="2286380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781915" y="3416249"/>
            <a:ext cx="1066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26468" y="4052315"/>
            <a:ext cx="2381885" cy="591820"/>
          </a:xfrm>
          <a:custGeom>
            <a:avLst/>
            <a:gdLst/>
            <a:ahLst/>
            <a:cxnLst/>
            <a:rect l="l" t="t" r="r" b="b"/>
            <a:pathLst>
              <a:path w="2381884" h="591820">
                <a:moveTo>
                  <a:pt x="2286635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418"/>
                </a:lnTo>
                <a:lnTo>
                  <a:pt x="0" y="95376"/>
                </a:lnTo>
                <a:lnTo>
                  <a:pt x="0" y="495935"/>
                </a:lnTo>
                <a:lnTo>
                  <a:pt x="1904" y="514604"/>
                </a:lnTo>
                <a:lnTo>
                  <a:pt x="27939" y="563372"/>
                </a:lnTo>
                <a:lnTo>
                  <a:pt x="76580" y="589407"/>
                </a:lnTo>
                <a:lnTo>
                  <a:pt x="95250" y="591312"/>
                </a:lnTo>
                <a:lnTo>
                  <a:pt x="2286635" y="591312"/>
                </a:lnTo>
                <a:lnTo>
                  <a:pt x="2323083" y="584073"/>
                </a:lnTo>
                <a:lnTo>
                  <a:pt x="2365883" y="548894"/>
                </a:lnTo>
                <a:lnTo>
                  <a:pt x="2381885" y="495935"/>
                </a:lnTo>
                <a:lnTo>
                  <a:pt x="2381885" y="95376"/>
                </a:lnTo>
                <a:lnTo>
                  <a:pt x="2374645" y="58928"/>
                </a:lnTo>
                <a:lnTo>
                  <a:pt x="2339466" y="16001"/>
                </a:lnTo>
                <a:lnTo>
                  <a:pt x="2286635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777978" y="4191761"/>
            <a:ext cx="106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124943" y="4834128"/>
            <a:ext cx="2381885" cy="591820"/>
          </a:xfrm>
          <a:custGeom>
            <a:avLst/>
            <a:gdLst/>
            <a:ahLst/>
            <a:cxnLst/>
            <a:rect l="l" t="t" r="r" b="b"/>
            <a:pathLst>
              <a:path w="2381884" h="591820">
                <a:moveTo>
                  <a:pt x="2286380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291"/>
                </a:lnTo>
                <a:lnTo>
                  <a:pt x="0" y="94996"/>
                </a:lnTo>
                <a:lnTo>
                  <a:pt x="0" y="496316"/>
                </a:lnTo>
                <a:lnTo>
                  <a:pt x="1904" y="514858"/>
                </a:lnTo>
                <a:lnTo>
                  <a:pt x="27939" y="563499"/>
                </a:lnTo>
                <a:lnTo>
                  <a:pt x="76580" y="589407"/>
                </a:lnTo>
                <a:lnTo>
                  <a:pt x="95250" y="591312"/>
                </a:lnTo>
                <a:lnTo>
                  <a:pt x="2286380" y="591312"/>
                </a:lnTo>
                <a:lnTo>
                  <a:pt x="2322829" y="584073"/>
                </a:lnTo>
                <a:lnTo>
                  <a:pt x="2365629" y="549021"/>
                </a:lnTo>
                <a:lnTo>
                  <a:pt x="2381757" y="496316"/>
                </a:lnTo>
                <a:lnTo>
                  <a:pt x="2381757" y="94996"/>
                </a:lnTo>
                <a:lnTo>
                  <a:pt x="2374392" y="58674"/>
                </a:lnTo>
                <a:lnTo>
                  <a:pt x="2339340" y="16001"/>
                </a:lnTo>
                <a:lnTo>
                  <a:pt x="2286380" y="0"/>
                </a:lnTo>
                <a:close/>
              </a:path>
            </a:pathLst>
          </a:custGeom>
          <a:solidFill>
            <a:srgbClr val="6C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799314" y="4983607"/>
            <a:ext cx="10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36776" y="7994904"/>
            <a:ext cx="7352665" cy="1752600"/>
          </a:xfrm>
          <a:custGeom>
            <a:avLst/>
            <a:gdLst/>
            <a:ahLst/>
            <a:cxnLst/>
            <a:rect l="l" t="t" r="r" b="b"/>
            <a:pathLst>
              <a:path w="7352665" h="1752600">
                <a:moveTo>
                  <a:pt x="7257415" y="0"/>
                </a:moveTo>
                <a:lnTo>
                  <a:pt x="95250" y="0"/>
                </a:lnTo>
                <a:lnTo>
                  <a:pt x="58800" y="7239"/>
                </a:lnTo>
                <a:lnTo>
                  <a:pt x="16001" y="42291"/>
                </a:lnTo>
                <a:lnTo>
                  <a:pt x="0" y="95123"/>
                </a:lnTo>
                <a:lnTo>
                  <a:pt x="0" y="1657502"/>
                </a:lnTo>
                <a:lnTo>
                  <a:pt x="1905" y="1676146"/>
                </a:lnTo>
                <a:lnTo>
                  <a:pt x="27940" y="1724736"/>
                </a:lnTo>
                <a:lnTo>
                  <a:pt x="76581" y="1750745"/>
                </a:lnTo>
                <a:lnTo>
                  <a:pt x="95250" y="1752587"/>
                </a:lnTo>
                <a:lnTo>
                  <a:pt x="7257415" y="1752587"/>
                </a:lnTo>
                <a:lnTo>
                  <a:pt x="7293864" y="1745348"/>
                </a:lnTo>
                <a:lnTo>
                  <a:pt x="7336663" y="1710258"/>
                </a:lnTo>
                <a:lnTo>
                  <a:pt x="7352665" y="1657502"/>
                </a:lnTo>
                <a:lnTo>
                  <a:pt x="7352665" y="95123"/>
                </a:lnTo>
                <a:lnTo>
                  <a:pt x="7345426" y="58674"/>
                </a:lnTo>
                <a:lnTo>
                  <a:pt x="7310247" y="16002"/>
                </a:lnTo>
                <a:lnTo>
                  <a:pt x="7257415" y="0"/>
                </a:lnTo>
                <a:close/>
              </a:path>
            </a:pathLst>
          </a:custGeom>
          <a:solidFill>
            <a:srgbClr val="2D6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35226" y="8203513"/>
            <a:ext cx="6730365" cy="131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indent="-209550">
              <a:lnSpc>
                <a:spcPts val="2075"/>
              </a:lnSpc>
              <a:spcBef>
                <a:spcPts val="100"/>
              </a:spcBef>
              <a:buSzPct val="86111"/>
              <a:buAutoNum type="arabicPeriod"/>
              <a:tabLst>
                <a:tab pos="222250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prior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experiential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gain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entry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formal</a:t>
            </a:r>
            <a:endParaRPr sz="1800">
              <a:latin typeface="Verdana"/>
              <a:cs typeface="Verdana"/>
            </a:endParaRPr>
          </a:p>
          <a:p>
            <a:pPr marL="222885">
              <a:lnSpc>
                <a:spcPts val="195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programmes.</a:t>
            </a:r>
            <a:endParaRPr sz="1800">
              <a:latin typeface="Verdana"/>
              <a:cs typeface="Verdana"/>
            </a:endParaRPr>
          </a:p>
          <a:p>
            <a:pPr marL="222250" indent="-209550">
              <a:lnSpc>
                <a:spcPts val="2005"/>
              </a:lnSpc>
              <a:buSzPct val="86111"/>
              <a:buAutoNum type="arabicPeriod" startAt="2"/>
              <a:tabLst>
                <a:tab pos="222250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Malaysian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citizens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work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experience,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lack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formal</a:t>
            </a:r>
            <a:endParaRPr sz="1800">
              <a:latin typeface="Verdana"/>
              <a:cs typeface="Verdana"/>
            </a:endParaRPr>
          </a:p>
          <a:p>
            <a:pPr marL="222885" marR="102870">
              <a:lnSpc>
                <a:spcPts val="1989"/>
              </a:lnSpc>
              <a:spcBef>
                <a:spcPts val="18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qualifications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apple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APEL.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admission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LUC.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30868" y="7994904"/>
            <a:ext cx="7354570" cy="1752600"/>
          </a:xfrm>
          <a:custGeom>
            <a:avLst/>
            <a:gdLst/>
            <a:ahLst/>
            <a:cxnLst/>
            <a:rect l="l" t="t" r="r" b="b"/>
            <a:pathLst>
              <a:path w="7354569" h="1752600">
                <a:moveTo>
                  <a:pt x="7258939" y="0"/>
                </a:moveTo>
                <a:lnTo>
                  <a:pt x="95250" y="0"/>
                </a:lnTo>
                <a:lnTo>
                  <a:pt x="58800" y="7239"/>
                </a:lnTo>
                <a:lnTo>
                  <a:pt x="16001" y="42291"/>
                </a:lnTo>
                <a:lnTo>
                  <a:pt x="0" y="95123"/>
                </a:lnTo>
                <a:lnTo>
                  <a:pt x="0" y="1657502"/>
                </a:lnTo>
                <a:lnTo>
                  <a:pt x="1904" y="1676146"/>
                </a:lnTo>
                <a:lnTo>
                  <a:pt x="27939" y="1724736"/>
                </a:lnTo>
                <a:lnTo>
                  <a:pt x="76580" y="1750745"/>
                </a:lnTo>
                <a:lnTo>
                  <a:pt x="95250" y="1752587"/>
                </a:lnTo>
                <a:lnTo>
                  <a:pt x="7258939" y="1752587"/>
                </a:lnTo>
                <a:lnTo>
                  <a:pt x="7295387" y="1745348"/>
                </a:lnTo>
                <a:lnTo>
                  <a:pt x="7338187" y="1710258"/>
                </a:lnTo>
                <a:lnTo>
                  <a:pt x="7354189" y="1657502"/>
                </a:lnTo>
                <a:lnTo>
                  <a:pt x="7354189" y="95123"/>
                </a:lnTo>
                <a:lnTo>
                  <a:pt x="7346949" y="58674"/>
                </a:lnTo>
                <a:lnTo>
                  <a:pt x="7311770" y="16002"/>
                </a:lnTo>
                <a:lnTo>
                  <a:pt x="7258939" y="0"/>
                </a:lnTo>
                <a:close/>
              </a:path>
            </a:pathLst>
          </a:custGeom>
          <a:solidFill>
            <a:srgbClr val="2D6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530588" y="8203513"/>
            <a:ext cx="6605270" cy="13157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20979" marR="648970" indent="-209550" algn="just">
              <a:lnSpc>
                <a:spcPct val="92500"/>
              </a:lnSpc>
              <a:spcBef>
                <a:spcPts val="265"/>
              </a:spcBef>
              <a:buSzPct val="86111"/>
              <a:buAutoNum type="arabicPeriod"/>
              <a:tabLst>
                <a:tab pos="222885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award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credits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prior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experiential</a:t>
            </a:r>
            <a:r>
              <a:rPr sz="1800" spc="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learning 	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towards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course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accredited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programme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for 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registered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(Local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International).</a:t>
            </a:r>
            <a:endParaRPr sz="1800">
              <a:latin typeface="Verdana"/>
              <a:cs typeface="Verdana"/>
            </a:endParaRPr>
          </a:p>
          <a:p>
            <a:pPr marL="221615" indent="-209550" algn="just">
              <a:lnSpc>
                <a:spcPts val="1864"/>
              </a:lnSpc>
              <a:buSzPct val="86111"/>
              <a:buAutoNum type="arabicPeriod"/>
              <a:tabLst>
                <a:tab pos="221615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prior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experiential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assessed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credit</a:t>
            </a:r>
            <a:endParaRPr sz="1800">
              <a:latin typeface="Verdana"/>
              <a:cs typeface="Verdana"/>
            </a:endParaRPr>
          </a:p>
          <a:p>
            <a:pPr marL="222885" algn="just">
              <a:lnSpc>
                <a:spcPts val="213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recognition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faculties.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09644" y="7290816"/>
            <a:ext cx="2781300" cy="591820"/>
          </a:xfrm>
          <a:custGeom>
            <a:avLst/>
            <a:gdLst/>
            <a:ahLst/>
            <a:cxnLst/>
            <a:rect l="l" t="t" r="r" b="b"/>
            <a:pathLst>
              <a:path w="2781300" h="591820">
                <a:moveTo>
                  <a:pt x="2685796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1" y="42290"/>
                </a:lnTo>
                <a:lnTo>
                  <a:pt x="0" y="94995"/>
                </a:lnTo>
                <a:lnTo>
                  <a:pt x="0" y="496315"/>
                </a:lnTo>
                <a:lnTo>
                  <a:pt x="1904" y="514857"/>
                </a:lnTo>
                <a:lnTo>
                  <a:pt x="27939" y="563498"/>
                </a:lnTo>
                <a:lnTo>
                  <a:pt x="76580" y="589406"/>
                </a:lnTo>
                <a:lnTo>
                  <a:pt x="95250" y="591311"/>
                </a:lnTo>
                <a:lnTo>
                  <a:pt x="2685796" y="591311"/>
                </a:lnTo>
                <a:lnTo>
                  <a:pt x="2722245" y="584072"/>
                </a:lnTo>
                <a:lnTo>
                  <a:pt x="2765044" y="549020"/>
                </a:lnTo>
                <a:lnTo>
                  <a:pt x="2781046" y="496315"/>
                </a:lnTo>
                <a:lnTo>
                  <a:pt x="2781046" y="94995"/>
                </a:lnTo>
                <a:lnTo>
                  <a:pt x="2773806" y="58673"/>
                </a:lnTo>
                <a:lnTo>
                  <a:pt x="2738628" y="16001"/>
                </a:lnTo>
                <a:lnTo>
                  <a:pt x="2685796" y="0"/>
                </a:lnTo>
                <a:close/>
              </a:path>
            </a:pathLst>
          </a:custGeom>
          <a:solidFill>
            <a:srgbClr val="FFE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50967" y="7439355"/>
            <a:ext cx="862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1C1E20"/>
                </a:solidFill>
                <a:latin typeface="Tahoma"/>
                <a:cs typeface="Tahoma"/>
              </a:rPr>
              <a:t>APEL.</a:t>
            </a:r>
            <a:r>
              <a:rPr sz="1800" spc="5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1C1E20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603735" y="7290816"/>
            <a:ext cx="2904490" cy="591820"/>
          </a:xfrm>
          <a:custGeom>
            <a:avLst/>
            <a:gdLst/>
            <a:ahLst/>
            <a:cxnLst/>
            <a:rect l="l" t="t" r="r" b="b"/>
            <a:pathLst>
              <a:path w="2904490" h="591820">
                <a:moveTo>
                  <a:pt x="2809112" y="0"/>
                </a:moveTo>
                <a:lnTo>
                  <a:pt x="95250" y="0"/>
                </a:lnTo>
                <a:lnTo>
                  <a:pt x="58800" y="7238"/>
                </a:lnTo>
                <a:lnTo>
                  <a:pt x="16002" y="42290"/>
                </a:lnTo>
                <a:lnTo>
                  <a:pt x="0" y="94995"/>
                </a:lnTo>
                <a:lnTo>
                  <a:pt x="0" y="496315"/>
                </a:lnTo>
                <a:lnTo>
                  <a:pt x="1905" y="514857"/>
                </a:lnTo>
                <a:lnTo>
                  <a:pt x="27940" y="563498"/>
                </a:lnTo>
                <a:lnTo>
                  <a:pt x="76581" y="589406"/>
                </a:lnTo>
                <a:lnTo>
                  <a:pt x="95250" y="591311"/>
                </a:lnTo>
                <a:lnTo>
                  <a:pt x="2809112" y="591311"/>
                </a:lnTo>
                <a:lnTo>
                  <a:pt x="2845562" y="584072"/>
                </a:lnTo>
                <a:lnTo>
                  <a:pt x="2888360" y="549020"/>
                </a:lnTo>
                <a:lnTo>
                  <a:pt x="2904362" y="496315"/>
                </a:lnTo>
                <a:lnTo>
                  <a:pt x="2904362" y="94995"/>
                </a:lnTo>
                <a:lnTo>
                  <a:pt x="2897124" y="58673"/>
                </a:lnTo>
                <a:lnTo>
                  <a:pt x="2861945" y="16001"/>
                </a:lnTo>
                <a:lnTo>
                  <a:pt x="2809112" y="0"/>
                </a:lnTo>
                <a:close/>
              </a:path>
            </a:pathLst>
          </a:custGeom>
          <a:solidFill>
            <a:srgbClr val="FFE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2611227" y="7439355"/>
            <a:ext cx="862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1C1E20"/>
                </a:solidFill>
                <a:latin typeface="Tahoma"/>
                <a:cs typeface="Tahoma"/>
              </a:rPr>
              <a:t>APEL.</a:t>
            </a:r>
            <a:r>
              <a:rPr sz="1800" spc="5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1C1E20"/>
                </a:solidFill>
                <a:latin typeface="Tahoma"/>
                <a:cs typeface="Tahoma"/>
              </a:rPr>
              <a:t>C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9C8E44-72D5-EA6D-07A2-D2441DBD2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A75C9A-A52A-1897-F65A-9E9EEDE535AD}"/>
              </a:ext>
            </a:extLst>
          </p:cNvPr>
          <p:cNvSpPr/>
          <p:nvPr/>
        </p:nvSpPr>
        <p:spPr>
          <a:xfrm>
            <a:off x="0" y="531876"/>
            <a:ext cx="18288000" cy="4951730"/>
          </a:xfrm>
          <a:custGeom>
            <a:avLst/>
            <a:gdLst/>
            <a:ahLst/>
            <a:cxnLst/>
            <a:rect l="l" t="t" r="r" b="b"/>
            <a:pathLst>
              <a:path w="18288000" h="4951730">
                <a:moveTo>
                  <a:pt x="18288000" y="0"/>
                </a:moveTo>
                <a:lnTo>
                  <a:pt x="13186917" y="0"/>
                </a:lnTo>
                <a:lnTo>
                  <a:pt x="13309092" y="1043177"/>
                </a:lnTo>
                <a:lnTo>
                  <a:pt x="0" y="1043177"/>
                </a:lnTo>
                <a:lnTo>
                  <a:pt x="0" y="2557779"/>
                </a:lnTo>
                <a:lnTo>
                  <a:pt x="13516864" y="2557779"/>
                </a:lnTo>
                <a:lnTo>
                  <a:pt x="14795500" y="2952242"/>
                </a:lnTo>
                <a:lnTo>
                  <a:pt x="14907387" y="3908171"/>
                </a:lnTo>
                <a:lnTo>
                  <a:pt x="18288000" y="495122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50A2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2FCEF200-CC5F-9168-722E-0A9944973627}"/>
              </a:ext>
            </a:extLst>
          </p:cNvPr>
          <p:cNvGrpSpPr/>
          <p:nvPr/>
        </p:nvGrpSpPr>
        <p:grpSpPr>
          <a:xfrm>
            <a:off x="0" y="3611879"/>
            <a:ext cx="5229225" cy="3055620"/>
            <a:chOff x="0" y="3611879"/>
            <a:chExt cx="5229225" cy="305562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DB6615E-9B62-F691-7BFC-7133D0672A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5362955"/>
              <a:ext cx="143256" cy="141732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003269-D88E-5F19-3293-FC69D38AEC1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6524244"/>
              <a:ext cx="143256" cy="143255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DB95122-4ABA-F4FC-1D3B-D6C828408858}"/>
                </a:ext>
              </a:extLst>
            </p:cNvPr>
            <p:cNvSpPr/>
            <p:nvPr/>
          </p:nvSpPr>
          <p:spPr>
            <a:xfrm>
              <a:off x="0" y="3611879"/>
              <a:ext cx="5229225" cy="1104900"/>
            </a:xfrm>
            <a:custGeom>
              <a:avLst/>
              <a:gdLst/>
              <a:ahLst/>
              <a:cxnLst/>
              <a:rect l="l" t="t" r="r" b="b"/>
              <a:pathLst>
                <a:path w="5229225" h="1104900">
                  <a:moveTo>
                    <a:pt x="4867910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4867910" y="1104900"/>
                  </a:lnTo>
                  <a:lnTo>
                    <a:pt x="5228717" y="552958"/>
                  </a:lnTo>
                  <a:lnTo>
                    <a:pt x="4867910" y="0"/>
                  </a:lnTo>
                  <a:close/>
                </a:path>
              </a:pathLst>
            </a:custGeom>
            <a:solidFill>
              <a:srgbClr val="0750A2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01FA63E-D52C-D716-4ACE-19709247B480}"/>
              </a:ext>
            </a:extLst>
          </p:cNvPr>
          <p:cNvSpPr txBox="1"/>
          <p:nvPr/>
        </p:nvSpPr>
        <p:spPr>
          <a:xfrm>
            <a:off x="1076045" y="4078351"/>
            <a:ext cx="8008620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b="1" spc="50" dirty="0">
                <a:solidFill>
                  <a:srgbClr val="FFFFFF"/>
                </a:solidFill>
                <a:latin typeface="Tahoma"/>
                <a:cs typeface="Tahoma"/>
              </a:rPr>
              <a:t>Bachelor</a:t>
            </a:r>
            <a:endParaRPr sz="3750">
              <a:latin typeface="Tahoma"/>
              <a:cs typeface="Tahoma"/>
            </a:endParaRPr>
          </a:p>
          <a:p>
            <a:pPr marL="236220" marR="2778125">
              <a:lnSpc>
                <a:spcPts val="9170"/>
              </a:lnSpc>
              <a:spcBef>
                <a:spcPts val="145"/>
              </a:spcBef>
            </a:pPr>
            <a:r>
              <a:rPr sz="3600" spc="-740" dirty="0">
                <a:solidFill>
                  <a:srgbClr val="433833"/>
                </a:solidFill>
                <a:latin typeface="Verdana"/>
                <a:cs typeface="Verdana"/>
              </a:rPr>
              <a:t>&gt;</a:t>
            </a:r>
            <a:r>
              <a:rPr sz="3600" spc="-735" dirty="0">
                <a:solidFill>
                  <a:srgbClr val="433833"/>
                </a:solidFill>
                <a:latin typeface="Verdana"/>
                <a:cs typeface="Verdana"/>
              </a:rPr>
              <a:t>2</a:t>
            </a:r>
            <a:r>
              <a:rPr sz="3600" spc="225" dirty="0">
                <a:solidFill>
                  <a:srgbClr val="433833"/>
                </a:solidFill>
                <a:latin typeface="Verdana"/>
                <a:cs typeface="Verdana"/>
              </a:rPr>
              <a:t>1</a:t>
            </a:r>
            <a:r>
              <a:rPr sz="3600" spc="-105" dirty="0">
                <a:solidFill>
                  <a:srgbClr val="433833"/>
                </a:solidFill>
                <a:latin typeface="Verdana"/>
                <a:cs typeface="Verdana"/>
              </a:rPr>
              <a:t>y</a:t>
            </a:r>
            <a:r>
              <a:rPr sz="3600" spc="-114" dirty="0">
                <a:solidFill>
                  <a:srgbClr val="433833"/>
                </a:solidFill>
                <a:latin typeface="Verdana"/>
                <a:cs typeface="Verdana"/>
              </a:rPr>
              <a:t>e</a:t>
            </a:r>
            <a:r>
              <a:rPr sz="3600" spc="-120" dirty="0">
                <a:solidFill>
                  <a:srgbClr val="433833"/>
                </a:solidFill>
                <a:latin typeface="Verdana"/>
                <a:cs typeface="Verdana"/>
              </a:rPr>
              <a:t>ar</a:t>
            </a:r>
            <a:r>
              <a:rPr sz="3600" spc="-15" dirty="0">
                <a:solidFill>
                  <a:srgbClr val="433833"/>
                </a:solidFill>
                <a:latin typeface="Verdana"/>
                <a:cs typeface="Verdana"/>
              </a:rPr>
              <a:t>s</a:t>
            </a:r>
            <a:r>
              <a:rPr sz="3600" spc="-34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old</a:t>
            </a:r>
            <a:r>
              <a:rPr sz="3600" spc="-13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433833"/>
                </a:solidFill>
                <a:latin typeface="Verdana"/>
                <a:cs typeface="Verdana"/>
              </a:rPr>
              <a:t>above </a:t>
            </a:r>
            <a:r>
              <a:rPr sz="3600" spc="-25" dirty="0">
                <a:solidFill>
                  <a:srgbClr val="433833"/>
                </a:solidFill>
                <a:latin typeface="Verdana"/>
                <a:cs typeface="Verdana"/>
              </a:rPr>
              <a:t>Possess</a:t>
            </a:r>
            <a:r>
              <a:rPr sz="3600" spc="-24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433833"/>
                </a:solidFill>
                <a:latin typeface="Verdana"/>
                <a:cs typeface="Verdana"/>
              </a:rPr>
              <a:t>relevant</a:t>
            </a:r>
            <a:r>
              <a:rPr sz="3600" spc="-2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433833"/>
                </a:solidFill>
                <a:latin typeface="Verdana"/>
                <a:cs typeface="Verdana"/>
              </a:rPr>
              <a:t>work</a:t>
            </a:r>
            <a:endParaRPr sz="3600">
              <a:latin typeface="Verdana"/>
              <a:cs typeface="Verdana"/>
            </a:endParaRPr>
          </a:p>
          <a:p>
            <a:pPr marL="236220" marR="5080">
              <a:lnSpc>
                <a:spcPct val="105800"/>
              </a:lnSpc>
              <a:spcBef>
                <a:spcPts val="40"/>
              </a:spcBef>
            </a:pPr>
            <a:r>
              <a:rPr sz="3600" spc="-20" dirty="0">
                <a:solidFill>
                  <a:srgbClr val="433833"/>
                </a:solidFill>
                <a:latin typeface="Verdana"/>
                <a:cs typeface="Verdana"/>
              </a:rPr>
              <a:t>experience/Prior</a:t>
            </a:r>
            <a:r>
              <a:rPr sz="3600" spc="-18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Experiential 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Learning</a:t>
            </a:r>
            <a:r>
              <a:rPr sz="3600" spc="-9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+Pass</a:t>
            </a:r>
            <a:r>
              <a:rPr sz="3600" spc="-17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120" dirty="0">
                <a:solidFill>
                  <a:srgbClr val="433833"/>
                </a:solidFill>
                <a:latin typeface="Verdana"/>
                <a:cs typeface="Verdana"/>
              </a:rPr>
              <a:t>APEL</a:t>
            </a:r>
            <a:r>
              <a:rPr sz="3600" spc="2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Assessment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E43BE24-7D85-A02C-9BEB-A30BF3B402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2097988"/>
            <a:ext cx="961009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Eligibility</a:t>
            </a:r>
            <a:r>
              <a:rPr spc="-3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105" dirty="0"/>
              <a:t>APEL.A</a:t>
            </a:r>
            <a:r>
              <a:rPr spc="100" dirty="0"/>
              <a:t> </a:t>
            </a:r>
            <a:r>
              <a:rPr spc="-10" dirty="0"/>
              <a:t>(Admission)</a:t>
            </a: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0866F582-8F8F-A85D-AB39-C0511C21077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65531"/>
            <a:ext cx="3456432" cy="1446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309E77-F47B-390E-50AF-ABEB2E018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r="7462"/>
          <a:stretch/>
        </p:blipFill>
        <p:spPr>
          <a:xfrm>
            <a:off x="9508096" y="1512896"/>
            <a:ext cx="8477994" cy="8477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308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4951730"/>
          </a:xfrm>
          <a:custGeom>
            <a:avLst/>
            <a:gdLst/>
            <a:ahLst/>
            <a:cxnLst/>
            <a:rect l="l" t="t" r="r" b="b"/>
            <a:pathLst>
              <a:path w="18288000" h="4951730">
                <a:moveTo>
                  <a:pt x="5228717" y="3986530"/>
                </a:moveTo>
                <a:lnTo>
                  <a:pt x="4867910" y="3433572"/>
                </a:lnTo>
                <a:lnTo>
                  <a:pt x="0" y="3433572"/>
                </a:lnTo>
                <a:lnTo>
                  <a:pt x="0" y="4538472"/>
                </a:lnTo>
                <a:lnTo>
                  <a:pt x="4867910" y="4538472"/>
                </a:lnTo>
                <a:lnTo>
                  <a:pt x="5228717" y="3986530"/>
                </a:lnTo>
                <a:close/>
              </a:path>
              <a:path w="18288000" h="4951730">
                <a:moveTo>
                  <a:pt x="18288000" y="0"/>
                </a:moveTo>
                <a:lnTo>
                  <a:pt x="13186905" y="0"/>
                </a:lnTo>
                <a:lnTo>
                  <a:pt x="13309092" y="1043178"/>
                </a:lnTo>
                <a:lnTo>
                  <a:pt x="0" y="1043178"/>
                </a:lnTo>
                <a:lnTo>
                  <a:pt x="0" y="2557780"/>
                </a:lnTo>
                <a:lnTo>
                  <a:pt x="13516991" y="2557780"/>
                </a:lnTo>
                <a:lnTo>
                  <a:pt x="14795500" y="2952242"/>
                </a:lnTo>
                <a:lnTo>
                  <a:pt x="14907387" y="3908171"/>
                </a:lnTo>
                <a:lnTo>
                  <a:pt x="18288000" y="495122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50A2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44" y="5184647"/>
            <a:ext cx="143256" cy="143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944" y="6347459"/>
            <a:ext cx="143256" cy="1417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944" y="8089392"/>
            <a:ext cx="143256" cy="1432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11986" y="7827721"/>
            <a:ext cx="7801609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0"/>
              </a:lnSpc>
              <a:spcBef>
                <a:spcPts val="100"/>
              </a:spcBef>
            </a:pPr>
            <a:r>
              <a:rPr sz="3600" spc="-20" dirty="0">
                <a:solidFill>
                  <a:srgbClr val="433833"/>
                </a:solidFill>
                <a:latin typeface="Verdana"/>
                <a:cs typeface="Verdana"/>
              </a:rPr>
              <a:t>Possess</a:t>
            </a:r>
            <a:r>
              <a:rPr sz="3600" spc="-23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30" dirty="0">
                <a:solidFill>
                  <a:srgbClr val="433833"/>
                </a:solidFill>
                <a:latin typeface="Verdana"/>
                <a:cs typeface="Verdana"/>
              </a:rPr>
              <a:t>relevant</a:t>
            </a:r>
            <a:r>
              <a:rPr sz="3600" spc="-254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work</a:t>
            </a:r>
            <a:r>
              <a:rPr sz="3600" spc="-2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experience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ts val="4250"/>
              </a:lnSpc>
            </a:pPr>
            <a:r>
              <a:rPr sz="3600" spc="-60" dirty="0">
                <a:solidFill>
                  <a:srgbClr val="433833"/>
                </a:solidFill>
                <a:latin typeface="Verdana"/>
                <a:cs typeface="Verdana"/>
              </a:rPr>
              <a:t>/Prior</a:t>
            </a:r>
            <a:r>
              <a:rPr sz="3600" spc="-1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433833"/>
                </a:solidFill>
                <a:latin typeface="Verdana"/>
                <a:cs typeface="Verdana"/>
              </a:rPr>
              <a:t>Experiential</a:t>
            </a:r>
            <a:r>
              <a:rPr sz="3600" spc="-114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Learning</a:t>
            </a:r>
            <a:r>
              <a:rPr sz="3600" spc="-6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+Pass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3600" spc="114" dirty="0">
                <a:solidFill>
                  <a:srgbClr val="433833"/>
                </a:solidFill>
                <a:latin typeface="Verdana"/>
                <a:cs typeface="Verdana"/>
              </a:rPr>
              <a:t>APEL</a:t>
            </a:r>
            <a:r>
              <a:rPr sz="3600" spc="-13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Assessment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6992" y="3665601"/>
            <a:ext cx="5967095" cy="3517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b="1" spc="-10" dirty="0">
                <a:solidFill>
                  <a:srgbClr val="FFFFFF"/>
                </a:solidFill>
                <a:latin typeface="Tahoma"/>
                <a:cs typeface="Tahoma"/>
              </a:rPr>
              <a:t>Master</a:t>
            </a:r>
            <a:endParaRPr sz="37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3750">
              <a:latin typeface="Tahoma"/>
              <a:cs typeface="Tahoma"/>
            </a:endParaRPr>
          </a:p>
          <a:p>
            <a:pPr marL="236220">
              <a:lnSpc>
                <a:spcPct val="100000"/>
              </a:lnSpc>
            </a:pPr>
            <a:r>
              <a:rPr sz="3600" spc="-254" dirty="0">
                <a:solidFill>
                  <a:srgbClr val="433833"/>
                </a:solidFill>
                <a:latin typeface="Verdana"/>
                <a:cs typeface="Verdana"/>
              </a:rPr>
              <a:t>&gt;30</a:t>
            </a:r>
            <a:r>
              <a:rPr sz="3600" spc="-635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433833"/>
                </a:solidFill>
                <a:latin typeface="Verdana"/>
                <a:cs typeface="Verdana"/>
              </a:rPr>
              <a:t>years</a:t>
            </a:r>
            <a:r>
              <a:rPr sz="3600" spc="-3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old</a:t>
            </a:r>
            <a:r>
              <a:rPr sz="3600" spc="-15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above</a:t>
            </a:r>
            <a:endParaRPr sz="3600">
              <a:latin typeface="Verdana"/>
              <a:cs typeface="Verdana"/>
            </a:endParaRPr>
          </a:p>
          <a:p>
            <a:pPr marL="236220" marR="5080">
              <a:lnSpc>
                <a:spcPct val="105900"/>
              </a:lnSpc>
              <a:spcBef>
                <a:spcPts val="4125"/>
              </a:spcBef>
            </a:pPr>
            <a:r>
              <a:rPr sz="3600" spc="-35" dirty="0">
                <a:solidFill>
                  <a:srgbClr val="433833"/>
                </a:solidFill>
                <a:latin typeface="Verdana"/>
                <a:cs typeface="Verdana"/>
              </a:rPr>
              <a:t>STPM/Diploma/A-</a:t>
            </a:r>
            <a:r>
              <a:rPr sz="3600" dirty="0">
                <a:solidFill>
                  <a:srgbClr val="433833"/>
                </a:solidFill>
                <a:latin typeface="Verdana"/>
                <a:cs typeface="Verdana"/>
              </a:rPr>
              <a:t>Level</a:t>
            </a:r>
            <a:r>
              <a:rPr sz="3600" spc="-70" dirty="0">
                <a:solidFill>
                  <a:srgbClr val="433833"/>
                </a:solidFill>
                <a:latin typeface="Verdana"/>
                <a:cs typeface="Verdana"/>
              </a:rPr>
              <a:t> </a:t>
            </a:r>
            <a:r>
              <a:rPr sz="3600" spc="-50" dirty="0">
                <a:solidFill>
                  <a:srgbClr val="433833"/>
                </a:solidFill>
                <a:latin typeface="Verdana"/>
                <a:cs typeface="Verdana"/>
              </a:rPr>
              <a:t>&amp; </a:t>
            </a:r>
            <a:r>
              <a:rPr sz="3600" spc="-10" dirty="0">
                <a:solidFill>
                  <a:srgbClr val="433833"/>
                </a:solidFill>
                <a:latin typeface="Verdana"/>
                <a:cs typeface="Verdana"/>
              </a:rPr>
              <a:t>Equivalent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Eligibility</a:t>
            </a:r>
            <a:r>
              <a:rPr spc="-6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110" dirty="0"/>
              <a:t>APEL.A</a:t>
            </a:r>
            <a:r>
              <a:rPr spc="75" dirty="0"/>
              <a:t> </a:t>
            </a:r>
            <a:r>
              <a:rPr spc="-10" dirty="0"/>
              <a:t>(Admission)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1AF4D1-E7FC-A863-C52D-2EEE53E26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9205"/>
          <a:stretch/>
        </p:blipFill>
        <p:spPr>
          <a:xfrm>
            <a:off x="9194001" y="1395791"/>
            <a:ext cx="8477994" cy="8477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951" y="3928694"/>
            <a:ext cx="9017000" cy="210947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2685415" marR="5080" indent="-2673350">
              <a:lnSpc>
                <a:spcPts val="7409"/>
              </a:lnSpc>
              <a:spcBef>
                <a:spcPts val="1675"/>
              </a:spcBef>
            </a:pPr>
            <a:r>
              <a:rPr sz="7500" dirty="0">
                <a:solidFill>
                  <a:srgbClr val="0750A2"/>
                </a:solidFill>
              </a:rPr>
              <a:t>APEL.A</a:t>
            </a:r>
            <a:r>
              <a:rPr sz="7500" spc="-265" dirty="0">
                <a:solidFill>
                  <a:srgbClr val="0750A2"/>
                </a:solidFill>
              </a:rPr>
              <a:t> </a:t>
            </a:r>
            <a:r>
              <a:rPr sz="7500" spc="-10" dirty="0">
                <a:solidFill>
                  <a:srgbClr val="0750A2"/>
                </a:solidFill>
              </a:rPr>
              <a:t>Application Process</a:t>
            </a:r>
            <a:endParaRPr sz="75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65531"/>
            <a:ext cx="3456432" cy="1446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849</Words>
  <Application>Microsoft Office PowerPoint</Application>
  <PresentationFormat>Custom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Public Sans Bold</vt:lpstr>
      <vt:lpstr>Roboto</vt:lpstr>
      <vt:lpstr>Tahoma</vt:lpstr>
      <vt:lpstr>Verdana</vt:lpstr>
      <vt:lpstr>Office Theme</vt:lpstr>
      <vt:lpstr>PowerPoint Presentation</vt:lpstr>
      <vt:lpstr>What is APEL.A?</vt:lpstr>
      <vt:lpstr>What is AAC APEL?</vt:lpstr>
      <vt:lpstr>Who is eligible for APEL.A?</vt:lpstr>
      <vt:lpstr>Target Group for APEL.A</vt:lpstr>
      <vt:lpstr>Differences Between APEL.A and APEL.C</vt:lpstr>
      <vt:lpstr>Eligibility for APEL.A (Admission)</vt:lpstr>
      <vt:lpstr>Eligibility for APEL.A (Admission)</vt:lpstr>
      <vt:lpstr>APEL.A Application Process</vt:lpstr>
      <vt:lpstr>APEL.A Application Process for  APEL.A T-6 and APEL.A T-7 </vt:lpstr>
      <vt:lpstr>APEL.A Assessment</vt:lpstr>
      <vt:lpstr>The APEL.A assessment comprises of the following:</vt:lpstr>
      <vt:lpstr>Aptitude Test</vt:lpstr>
      <vt:lpstr>Structure of  Aptitude Test (T-6 &amp; T-7)</vt:lpstr>
      <vt:lpstr>Portfolio Submission</vt:lpstr>
      <vt:lpstr>Evidence submitted can be in these forms:</vt:lpstr>
      <vt:lpstr>Interview</vt:lpstr>
      <vt:lpstr>Sample of APEL.A Certificate</vt:lpstr>
      <vt:lpstr>Prior Learning Assessment Centre (PLACe)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APEL.A For PDF version</dc:title>
  <dc:creator>Nazirah M</dc:creator>
  <cp:keywords>DAFICSnC5jU,BAE5Kv-G_A4</cp:keywords>
  <cp:lastModifiedBy>Alinda Giri</cp:lastModifiedBy>
  <cp:revision>11</cp:revision>
  <dcterms:created xsi:type="dcterms:W3CDTF">2026-02-25T06:43:41Z</dcterms:created>
  <dcterms:modified xsi:type="dcterms:W3CDTF">2026-03-02T06:14:26Z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2026-02-25T00:00:00Z</vt:filetime>
  </property>
  <property fmtid="{D5CDD505-2E9C-101B-9397-08002B2CF9AE}" pid="5" name="Producer">
    <vt:lpwstr>Microsoft® PowerPoint® 2019</vt:lpwstr>
  </property>
</Properties>
</file>